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4" r:id="rId13"/>
    <p:sldId id="275" r:id="rId14"/>
    <p:sldId id="276" r:id="rId15"/>
    <p:sldId id="277" r:id="rId16"/>
    <p:sldId id="267" r:id="rId17"/>
    <p:sldId id="268" r:id="rId18"/>
    <p:sldId id="269" r:id="rId19"/>
    <p:sldId id="273" r:id="rId20"/>
    <p:sldId id="270" r:id="rId21"/>
    <p:sldId id="271" r:id="rId22"/>
    <p:sldId id="292" r:id="rId23"/>
    <p:sldId id="293" r:id="rId24"/>
    <p:sldId id="294" r:id="rId25"/>
    <p:sldId id="295" r:id="rId26"/>
    <p:sldId id="296" r:id="rId27"/>
    <p:sldId id="272" r:id="rId28"/>
    <p:sldId id="278" r:id="rId29"/>
    <p:sldId id="279" r:id="rId30"/>
    <p:sldId id="280" r:id="rId31"/>
    <p:sldId id="281" r:id="rId32"/>
    <p:sldId id="282" r:id="rId33"/>
    <p:sldId id="283" r:id="rId34"/>
    <p:sldId id="284" r:id="rId35"/>
    <p:sldId id="298" r:id="rId36"/>
    <p:sldId id="299" r:id="rId37"/>
    <p:sldId id="300" r:id="rId38"/>
    <p:sldId id="301" r:id="rId39"/>
    <p:sldId id="285" r:id="rId40"/>
    <p:sldId id="286" r:id="rId41"/>
    <p:sldId id="287" r:id="rId42"/>
    <p:sldId id="288" r:id="rId43"/>
    <p:sldId id="289" r:id="rId44"/>
    <p:sldId id="290" r:id="rId45"/>
    <p:sldId id="291" r:id="rId46"/>
    <p:sldId id="297" r:id="rId4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varScale="1">
        <p:scale>
          <a:sx n="64" d="100"/>
          <a:sy n="64" d="100"/>
        </p:scale>
        <p:origin x="-61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775CFD1-989D-4A6B-BCBF-C37DB3FABC7C}" type="datetimeFigureOut">
              <a:rPr lang="en-US"/>
              <a:pPr>
                <a:defRPr/>
              </a:pPr>
              <a:t>9/28/2010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646A6D3-8D51-48D0-B232-C1087884AE9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390CD00-2DE2-4A38-826C-9FC7EDE5253F}" type="datetimeFigureOut">
              <a:rPr lang="en-US"/>
              <a:pPr>
                <a:defRPr/>
              </a:pPr>
              <a:t>9/28/2010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F330C09-67EB-4867-A26E-55D6F2EE680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556050F-D64B-483A-9865-B776B18635B7}" type="datetimeFigureOut">
              <a:rPr lang="en-US"/>
              <a:pPr>
                <a:defRPr/>
              </a:pPr>
              <a:t>9/28/2010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2AB1E5D-5F35-499E-A51A-5063E2A6D65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83259A2-5A78-4D71-A63E-E86B05EF8D23}" type="datetimeFigureOut">
              <a:rPr lang="en-US"/>
              <a:pPr>
                <a:defRPr/>
              </a:pPr>
              <a:t>9/28/2010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B3F6CB6-D96C-404B-9F45-50DCDEE3D4E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CFFEBFA-E913-4086-9730-F5B7DDE8EBE3}" type="datetimeFigureOut">
              <a:rPr lang="en-US"/>
              <a:pPr>
                <a:defRPr/>
              </a:pPr>
              <a:t>9/28/2010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C0F8DC9-4ECB-47DD-A4B2-0EA93F1B85C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3807B5B-EBA6-41A3-B35D-337534AB1716}" type="datetimeFigureOut">
              <a:rPr lang="en-US"/>
              <a:pPr>
                <a:defRPr/>
              </a:pPr>
              <a:t>9/28/2010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945BDD4-8C05-4465-B3CC-827D5DB1B7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49CA1C0-46E0-4E63-A4A4-95FEB8EABC86}" type="datetimeFigureOut">
              <a:rPr lang="en-US"/>
              <a:pPr>
                <a:defRPr/>
              </a:pPr>
              <a:t>9/28/2010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92E9B7B-8EB9-4856-BE41-1895AE06C05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2DB173F-750E-4931-B3C9-91C6D3E49E1F}" type="datetimeFigureOut">
              <a:rPr lang="en-US"/>
              <a:pPr>
                <a:defRPr/>
              </a:pPr>
              <a:t>9/28/2010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20A9E65-D182-4C30-9F51-9F9192CB575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7B862CF-5ED9-42D3-AF07-973199EBCD67}" type="datetimeFigureOut">
              <a:rPr lang="en-US"/>
              <a:pPr>
                <a:defRPr/>
              </a:pPr>
              <a:t>9/28/2010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977C302-AEA1-400A-84E3-F21DD794256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6F7974D-E373-4FBA-AF34-81024DC3E09F}" type="datetimeFigureOut">
              <a:rPr lang="en-US"/>
              <a:pPr>
                <a:defRPr/>
              </a:pPr>
              <a:t>9/28/2010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795A7AB-8789-4F19-90C3-C26FD6DD47B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6D2271E-3DAA-4C51-A5A8-A34778DF0C89}" type="datetimeFigureOut">
              <a:rPr lang="en-US"/>
              <a:pPr>
                <a:defRPr/>
              </a:pPr>
              <a:t>9/28/2010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5FD6E64-1FEB-4E35-8D90-078A303732D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FE0EC3DB-7F27-4FD6-864A-4C401E7DD0F2}" type="datetimeFigureOut">
              <a:rPr lang="en-US"/>
              <a:pPr>
                <a:defRPr/>
              </a:pPr>
              <a:t>9/28/2010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4D180CD-849F-49A9-81BB-9B0386B5BA7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en.wikipedia.org/wiki/Mobile_phone" TargetMode="External"/><Relationship Id="rId3" Type="http://schemas.openxmlformats.org/officeDocument/2006/relationships/hyperlink" Target="http://en.wikipedia.org/wiki/Radon" TargetMode="External"/><Relationship Id="rId7" Type="http://schemas.openxmlformats.org/officeDocument/2006/relationships/hyperlink" Target="http://en.wikipedia.org/wiki/CT_scan" TargetMode="External"/><Relationship Id="rId2" Type="http://schemas.openxmlformats.org/officeDocument/2006/relationships/hyperlink" Target="http://en.wikipedia.org/wiki/Ionizing_radiation" TargetMode="External"/><Relationship Id="rId1" Type="http://schemas.openxmlformats.org/officeDocument/2006/relationships/slideLayout" Target="../slideLayouts/slideLayout2.xml"/><Relationship Id="rId6" Type="http://schemas.openxmlformats.org/officeDocument/2006/relationships/hyperlink" Target="http://en.wikipedia.org/wiki/Melanoma" TargetMode="External"/><Relationship Id="rId5" Type="http://schemas.openxmlformats.org/officeDocument/2006/relationships/hyperlink" Target="http://en.wikipedia.org/wiki/Sun" TargetMode="External"/><Relationship Id="rId4" Type="http://schemas.openxmlformats.org/officeDocument/2006/relationships/hyperlink" Target="http://en.wikipedia.org/wiki/Ultraviolet_radiation" TargetMode="External"/><Relationship Id="rId9" Type="http://schemas.openxmlformats.org/officeDocument/2006/relationships/hyperlink" Target="http://en.wikipedia.org/wiki/Radio_frequency"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en.wikipedia.org/wiki/Mesothelioma" TargetMode="External"/><Relationship Id="rId13" Type="http://schemas.openxmlformats.org/officeDocument/2006/relationships/hyperlink" Target="http://en.wikipedia.org/wiki/Kaposi%27s_Sarcoma" TargetMode="External"/><Relationship Id="rId18" Type="http://schemas.openxmlformats.org/officeDocument/2006/relationships/hyperlink" Target="http://en.wikipedia.org/wiki/Helicobacter_pylori" TargetMode="External"/><Relationship Id="rId3" Type="http://schemas.openxmlformats.org/officeDocument/2006/relationships/hyperlink" Target="http://en.wikipedia.org/wiki/Bird" TargetMode="External"/><Relationship Id="rId7" Type="http://schemas.openxmlformats.org/officeDocument/2006/relationships/hyperlink" Target="http://en.wikipedia.org/wiki/Human_polyomaviruses" TargetMode="External"/><Relationship Id="rId12" Type="http://schemas.openxmlformats.org/officeDocument/2006/relationships/hyperlink" Target="http://en.wikipedia.org/wiki/Kaposi%27s_sarcoma_herpesvirus" TargetMode="External"/><Relationship Id="rId17" Type="http://schemas.openxmlformats.org/officeDocument/2006/relationships/hyperlink" Target="http://en.wikipedia.org/wiki/Human_T-cell_leukemia_virus-1" TargetMode="External"/><Relationship Id="rId2" Type="http://schemas.openxmlformats.org/officeDocument/2006/relationships/hyperlink" Target="http://en.wikipedia.org/wiki/Infection" TargetMode="External"/><Relationship Id="rId16" Type="http://schemas.openxmlformats.org/officeDocument/2006/relationships/hyperlink" Target="http://en.wikipedia.org/wiki/Hepatocellular_carcinoma" TargetMode="External"/><Relationship Id="rId1" Type="http://schemas.openxmlformats.org/officeDocument/2006/relationships/slideLayout" Target="../slideLayouts/slideLayout2.xml"/><Relationship Id="rId6" Type="http://schemas.openxmlformats.org/officeDocument/2006/relationships/hyperlink" Target="http://en.wikipedia.org/wiki/Cervical_carcinoma" TargetMode="External"/><Relationship Id="rId11" Type="http://schemas.openxmlformats.org/officeDocument/2006/relationships/hyperlink" Target="http://en.wikipedia.org/wiki/Nasopharyngeal_carcinoma" TargetMode="External"/><Relationship Id="rId5" Type="http://schemas.openxmlformats.org/officeDocument/2006/relationships/hyperlink" Target="http://en.wikipedia.org/wiki/Human_papillomavirus" TargetMode="External"/><Relationship Id="rId15" Type="http://schemas.openxmlformats.org/officeDocument/2006/relationships/hyperlink" Target="http://en.wikipedia.org/wiki/Hepatitis_C" TargetMode="External"/><Relationship Id="rId10" Type="http://schemas.openxmlformats.org/officeDocument/2006/relationships/hyperlink" Target="http://en.wikipedia.org/wiki/B-cell_lymphoproliferative_disease" TargetMode="External"/><Relationship Id="rId19" Type="http://schemas.openxmlformats.org/officeDocument/2006/relationships/hyperlink" Target="http://en.wikipedia.org/wiki/Gastric_carcinoma" TargetMode="External"/><Relationship Id="rId4" Type="http://schemas.openxmlformats.org/officeDocument/2006/relationships/hyperlink" Target="http://en.wikipedia.org/wiki/Human" TargetMode="External"/><Relationship Id="rId9" Type="http://schemas.openxmlformats.org/officeDocument/2006/relationships/hyperlink" Target="http://en.wikipedia.org/wiki/Epstein-Barr_virus" TargetMode="External"/><Relationship Id="rId14" Type="http://schemas.openxmlformats.org/officeDocument/2006/relationships/hyperlink" Target="http://en.wikipedia.org/wiki/Hepatitis_B"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en.wikipedia.org/wiki/AIDS" TargetMode="External"/><Relationship Id="rId3" Type="http://schemas.openxmlformats.org/officeDocument/2006/relationships/hyperlink" Target="http://en.wikipedia.org/wiki/Kaposi%27s_sarcoma" TargetMode="External"/><Relationship Id="rId7" Type="http://schemas.openxmlformats.org/officeDocument/2006/relationships/hyperlink" Target="http://en.wikipedia.org/wiki/Cervical_cancer" TargetMode="External"/><Relationship Id="rId2" Type="http://schemas.openxmlformats.org/officeDocument/2006/relationships/hyperlink" Target="http://en.wikipedia.org/wiki/HIV" TargetMode="External"/><Relationship Id="rId1" Type="http://schemas.openxmlformats.org/officeDocument/2006/relationships/slideLayout" Target="../slideLayouts/slideLayout2.xml"/><Relationship Id="rId6" Type="http://schemas.openxmlformats.org/officeDocument/2006/relationships/hyperlink" Target="http://en.wikipedia.org/wiki/Anal_cancer" TargetMode="External"/><Relationship Id="rId5" Type="http://schemas.openxmlformats.org/officeDocument/2006/relationships/hyperlink" Target="http://en.wikipedia.org/wiki/HPV" TargetMode="External"/><Relationship Id="rId10" Type="http://schemas.openxmlformats.org/officeDocument/2006/relationships/hyperlink" Target="http://en.wikipedia.org/wiki/IgA_deficiency" TargetMode="External"/><Relationship Id="rId4" Type="http://schemas.openxmlformats.org/officeDocument/2006/relationships/hyperlink" Target="http://en.wikipedia.org/wiki/Non-Hodgkin%27s_lymphoma" TargetMode="External"/><Relationship Id="rId9" Type="http://schemas.openxmlformats.org/officeDocument/2006/relationships/hyperlink" Target="http://en.wikipedia.org/wiki/Common_variable_immunodeficiency"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en.wikipedia.org/wiki/Lymph_node" TargetMode="External"/><Relationship Id="rId13" Type="http://schemas.openxmlformats.org/officeDocument/2006/relationships/hyperlink" Target="http://en.wikipedia.org/wiki/Fracture" TargetMode="External"/><Relationship Id="rId18" Type="http://schemas.openxmlformats.org/officeDocument/2006/relationships/hyperlink" Target="http://en.wikipedia.org/wiki/Cachexia" TargetMode="External"/><Relationship Id="rId3" Type="http://schemas.openxmlformats.org/officeDocument/2006/relationships/hyperlink" Target="http://en.wikipedia.org/wiki/Hemorrhage" TargetMode="External"/><Relationship Id="rId21" Type="http://schemas.openxmlformats.org/officeDocument/2006/relationships/hyperlink" Target="http://en.wikipedia.org/wiki/Sleep_hyperhidrosis" TargetMode="External"/><Relationship Id="rId7" Type="http://schemas.openxmlformats.org/officeDocument/2006/relationships/hyperlink" Target="http://en.wikipedia.org/wiki/Symptoms_of_metastasis" TargetMode="External"/><Relationship Id="rId12" Type="http://schemas.openxmlformats.org/officeDocument/2006/relationships/hyperlink" Target="http://en.wikipedia.org/wiki/Liver" TargetMode="External"/><Relationship Id="rId17" Type="http://schemas.openxmlformats.org/officeDocument/2006/relationships/hyperlink" Target="http://en.wikipedia.org/wiki/Fatigue_%28medical%29" TargetMode="External"/><Relationship Id="rId25" Type="http://schemas.openxmlformats.org/officeDocument/2006/relationships/hyperlink" Target="http://en.wikipedia.org/wiki/Differential_diagnosis" TargetMode="External"/><Relationship Id="rId2" Type="http://schemas.openxmlformats.org/officeDocument/2006/relationships/hyperlink" Target="http://en.wikipedia.org/wiki/Tumor" TargetMode="External"/><Relationship Id="rId16" Type="http://schemas.openxmlformats.org/officeDocument/2006/relationships/hyperlink" Target="http://en.wikipedia.org/wiki/Anorexia_%28symptom%29" TargetMode="External"/><Relationship Id="rId20" Type="http://schemas.openxmlformats.org/officeDocument/2006/relationships/hyperlink" Target="http://en.wikipedia.org/wiki/Sweating" TargetMode="External"/><Relationship Id="rId1" Type="http://schemas.openxmlformats.org/officeDocument/2006/relationships/slideLayout" Target="../slideLayouts/slideLayout2.xml"/><Relationship Id="rId6" Type="http://schemas.openxmlformats.org/officeDocument/2006/relationships/hyperlink" Target="http://en.wikipedia.org/wiki/Jaundice" TargetMode="External"/><Relationship Id="rId11" Type="http://schemas.openxmlformats.org/officeDocument/2006/relationships/hyperlink" Target="http://en.wikipedia.org/wiki/Hepatomegaly" TargetMode="External"/><Relationship Id="rId24" Type="http://schemas.openxmlformats.org/officeDocument/2006/relationships/hyperlink" Target="http://en.wikipedia.org/wiki/Thrombosis" TargetMode="External"/><Relationship Id="rId5" Type="http://schemas.openxmlformats.org/officeDocument/2006/relationships/hyperlink" Target="http://en.wikipedia.org/wiki/Ulcer_%28dermatology%29" TargetMode="External"/><Relationship Id="rId15" Type="http://schemas.openxmlformats.org/officeDocument/2006/relationships/hyperlink" Target="http://en.wikipedia.org/wiki/Weight_loss" TargetMode="External"/><Relationship Id="rId23" Type="http://schemas.openxmlformats.org/officeDocument/2006/relationships/hyperlink" Target="http://en.wikipedia.org/wiki/Paraneoplastic_phenomenon" TargetMode="External"/><Relationship Id="rId10" Type="http://schemas.openxmlformats.org/officeDocument/2006/relationships/hyperlink" Target="http://en.wikipedia.org/wiki/Hemoptysis" TargetMode="External"/><Relationship Id="rId19" Type="http://schemas.openxmlformats.org/officeDocument/2006/relationships/hyperlink" Target="http://en.wikipedia.org/wiki/Wasting" TargetMode="External"/><Relationship Id="rId4" Type="http://schemas.openxmlformats.org/officeDocument/2006/relationships/hyperlink" Target="http://en.wikipedia.org/wiki/Pain" TargetMode="External"/><Relationship Id="rId9" Type="http://schemas.openxmlformats.org/officeDocument/2006/relationships/hyperlink" Target="http://en.wikipedia.org/wiki/Cough" TargetMode="External"/><Relationship Id="rId14" Type="http://schemas.openxmlformats.org/officeDocument/2006/relationships/hyperlink" Target="http://en.wikipedia.org/wiki/Neurology" TargetMode="External"/><Relationship Id="rId22" Type="http://schemas.openxmlformats.org/officeDocument/2006/relationships/hyperlink" Target="http://en.wikipedia.org/wiki/Anemia"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en.wikipedia.org/wiki/File:Symptoms_of_cancer_metastasis.sv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Neoplasm" TargetMode="External"/><Relationship Id="rId7" Type="http://schemas.openxmlformats.org/officeDocument/2006/relationships/hyperlink" Target="http://en.wikipedia.org/wiki/Metastasis" TargetMode="External"/><Relationship Id="rId2" Type="http://schemas.openxmlformats.org/officeDocument/2006/relationships/hyperlink" Target="http://en.wikipedia.org/wiki/Malignancy" TargetMode="External"/><Relationship Id="rId1" Type="http://schemas.openxmlformats.org/officeDocument/2006/relationships/slideLayout" Target="../slideLayouts/slideLayout2.xml"/><Relationship Id="rId6" Type="http://schemas.openxmlformats.org/officeDocument/2006/relationships/hyperlink" Target="http://en.wikipedia.org/wiki/Cell_division" TargetMode="External"/><Relationship Id="rId5" Type="http://schemas.openxmlformats.org/officeDocument/2006/relationships/hyperlink" Target="http://en.wikipedia.org/wiki/Cell_%28biology%29" TargetMode="External"/><Relationship Id="rId4" Type="http://schemas.openxmlformats.org/officeDocument/2006/relationships/hyperlink" Target="http://en.wikipedia.org/wiki/Diseas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en.wikipedia.org/wiki/Ductal_carcinoma"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en.wikipedia.org/wiki/Colorectal_carcinoma" TargetMode="Externa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hyperlink" Target="http://en.wikipedia.org/wiki/Colectomy"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en.wikipedia.org/wiki/Squamous_cell_carcinoma" TargetMode="External"/><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hyperlink" Target="http://en.wikipedia.org/wiki/Bronchi"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en.wikipedia.org/wiki/Mammary_ductal_carcinoma" TargetMode="External"/><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hyperlink" Target="http://en.wikipedia.org/wiki/Mastectomy"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en.wikipedia.org/wiki/Pathogen" TargetMode="External"/><Relationship Id="rId3" Type="http://schemas.openxmlformats.org/officeDocument/2006/relationships/hyperlink" Target="http://en.wikipedia.org/wiki/Malignant_transformation" TargetMode="External"/><Relationship Id="rId7" Type="http://schemas.openxmlformats.org/officeDocument/2006/relationships/hyperlink" Target="http://en.wikipedia.org/wiki/Chemicals" TargetMode="External"/><Relationship Id="rId2" Type="http://schemas.openxmlformats.org/officeDocument/2006/relationships/hyperlink" Target="http://en.wikipedia.org/wiki/Genome" TargetMode="External"/><Relationship Id="rId1" Type="http://schemas.openxmlformats.org/officeDocument/2006/relationships/slideLayout" Target="../slideLayouts/slideLayout2.xml"/><Relationship Id="rId6" Type="http://schemas.openxmlformats.org/officeDocument/2006/relationships/hyperlink" Target="http://en.wikipedia.org/wiki/Electromagnetic_radiation" TargetMode="External"/><Relationship Id="rId11" Type="http://schemas.openxmlformats.org/officeDocument/2006/relationships/hyperlink" Target="http://en.wikipedia.org/wiki/Heritability" TargetMode="External"/><Relationship Id="rId5" Type="http://schemas.openxmlformats.org/officeDocument/2006/relationships/hyperlink" Target="http://en.wikipedia.org/wiki/Tobacco_smoke" TargetMode="External"/><Relationship Id="rId10" Type="http://schemas.openxmlformats.org/officeDocument/2006/relationships/hyperlink" Target="http://en.wikipedia.org/wiki/Genetic_disorder" TargetMode="External"/><Relationship Id="rId4" Type="http://schemas.openxmlformats.org/officeDocument/2006/relationships/hyperlink" Target="http://en.wikipedia.org/wiki/Carcinogens" TargetMode="External"/><Relationship Id="rId9" Type="http://schemas.openxmlformats.org/officeDocument/2006/relationships/hyperlink" Target="http://en.wikipedia.org/wiki/DNA_replication"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US" b="1" smtClean="0"/>
              <a:t>What is Cancer?</a:t>
            </a:r>
            <a:br>
              <a:rPr lang="en-US" b="1" smtClean="0"/>
            </a:br>
            <a:endParaRPr lang="en-US" smtClean="0"/>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en-US" smtClean="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Carcinogens</a:t>
            </a:r>
            <a:br>
              <a:rPr lang="en-US" b="1" dirty="0" smtClean="0"/>
            </a:br>
            <a:endParaRPr lang="en-US" dirty="0" smtClean="0"/>
          </a:p>
        </p:txBody>
      </p:sp>
      <p:sp>
        <p:nvSpPr>
          <p:cNvPr id="11267" name="Content Placeholder 2"/>
          <p:cNvSpPr>
            <a:spLocks noGrp="1"/>
          </p:cNvSpPr>
          <p:nvPr>
            <p:ph idx="1"/>
          </p:nvPr>
        </p:nvSpPr>
        <p:spPr>
          <a:xfrm>
            <a:off x="457200" y="1219200"/>
            <a:ext cx="8229600" cy="4906963"/>
          </a:xfrm>
        </p:spPr>
        <p:txBody>
          <a:bodyPr/>
          <a:lstStyle/>
          <a:p>
            <a:pPr algn="just" eaLnBrk="1" hangingPunct="1"/>
            <a:r>
              <a:rPr lang="en-US" sz="2800" dirty="0" smtClean="0"/>
              <a:t>Carcinogens are a class of substances that are directly responsible for damaging DNA, promoting or aiding cancer. Tobacco, asbestos, arsenic, radiation such as gamma and x-rays, the sun, and compounds in car exhaust fumes are all examples of carcinogens. When our bodies are exposed to carcinogens, free radicals are formed that try to steal electrons from other molecules in the body. Theses free radicals damage cells and affect their ability to function normally.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Genes - the family type</a:t>
            </a:r>
            <a:br>
              <a:rPr lang="en-US" b="1" dirty="0" smtClean="0"/>
            </a:br>
            <a:endParaRPr lang="en-US" dirty="0" smtClean="0"/>
          </a:p>
        </p:txBody>
      </p:sp>
      <p:sp>
        <p:nvSpPr>
          <p:cNvPr id="12291" name="Content Placeholder 2"/>
          <p:cNvSpPr>
            <a:spLocks noGrp="1"/>
          </p:cNvSpPr>
          <p:nvPr>
            <p:ph idx="1"/>
          </p:nvPr>
        </p:nvSpPr>
        <p:spPr/>
        <p:txBody>
          <a:bodyPr/>
          <a:lstStyle/>
          <a:p>
            <a:pPr eaLnBrk="1" hangingPunct="1"/>
            <a:r>
              <a:rPr lang="en-US" smtClean="0"/>
              <a:t>Cancer can be the result of a genetic predisposition that is inherited from family members. It is possible to be born with certain genetic mutations or a fault in a gene that makes one statistically more likely to develop cancer later in life.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Ionizing radiation</a:t>
            </a:r>
            <a:br>
              <a:rPr lang="en-US" b="1" dirty="0" smtClean="0"/>
            </a:br>
            <a:endParaRPr lang="en-US" dirty="0" smtClean="0"/>
          </a:p>
        </p:txBody>
      </p:sp>
      <p:sp>
        <p:nvSpPr>
          <p:cNvPr id="3" name="Content Placeholder 2"/>
          <p:cNvSpPr>
            <a:spLocks noGrp="1"/>
          </p:cNvSpPr>
          <p:nvPr>
            <p:ph idx="1"/>
          </p:nvPr>
        </p:nvSpPr>
        <p:spPr>
          <a:xfrm>
            <a:off x="457200" y="838200"/>
            <a:ext cx="8229600" cy="5287963"/>
          </a:xfrm>
        </p:spPr>
        <p:txBody>
          <a:bodyPr rtlCol="0">
            <a:normAutofit lnSpcReduction="10000"/>
          </a:bodyPr>
          <a:lstStyle/>
          <a:p>
            <a:pPr eaLnBrk="1" fontAlgn="auto" hangingPunct="1">
              <a:spcAft>
                <a:spcPts val="0"/>
              </a:spcAft>
              <a:buFont typeface="Arial" pitchFamily="34" charset="0"/>
              <a:buChar char="•"/>
              <a:defRPr/>
            </a:pPr>
            <a:r>
              <a:rPr lang="en-US" dirty="0" smtClean="0"/>
              <a:t>Sources of </a:t>
            </a:r>
            <a:r>
              <a:rPr lang="en-US" dirty="0" smtClean="0">
                <a:hlinkClick r:id="rId2" tooltip="Ionizing radiation"/>
              </a:rPr>
              <a:t>ionizing radiation</a:t>
            </a:r>
            <a:r>
              <a:rPr lang="en-US" dirty="0" smtClean="0"/>
              <a:t>, such as </a:t>
            </a:r>
            <a:r>
              <a:rPr lang="en-US" dirty="0" smtClean="0">
                <a:hlinkClick r:id="rId3" tooltip="Radon"/>
              </a:rPr>
              <a:t>radon</a:t>
            </a:r>
            <a:r>
              <a:rPr lang="en-US" dirty="0" smtClean="0"/>
              <a:t> gas, can cause cancer. Prolonged exposure to </a:t>
            </a:r>
            <a:r>
              <a:rPr lang="en-US" dirty="0" smtClean="0">
                <a:hlinkClick r:id="rId4" tooltip="Ultraviolet radiation"/>
              </a:rPr>
              <a:t>ultraviolet radiation</a:t>
            </a:r>
            <a:r>
              <a:rPr lang="en-US" dirty="0" smtClean="0"/>
              <a:t> from the </a:t>
            </a:r>
            <a:r>
              <a:rPr lang="en-US" dirty="0" smtClean="0">
                <a:hlinkClick r:id="rId5" tooltip="Sun"/>
              </a:rPr>
              <a:t>sun</a:t>
            </a:r>
            <a:r>
              <a:rPr lang="en-US" dirty="0" smtClean="0"/>
              <a:t> can lead to </a:t>
            </a:r>
            <a:r>
              <a:rPr lang="en-US" dirty="0" smtClean="0">
                <a:hlinkClick r:id="rId6" tooltip="Melanoma"/>
              </a:rPr>
              <a:t>melanoma</a:t>
            </a:r>
            <a:r>
              <a:rPr lang="en-US" dirty="0" smtClean="0"/>
              <a:t> and other skin malignancies. It is estimated that 2% of future cancers will be due to current </a:t>
            </a:r>
            <a:r>
              <a:rPr lang="en-US" dirty="0" smtClean="0">
                <a:hlinkClick r:id="rId7" tooltip="CT scan"/>
              </a:rPr>
              <a:t>CT scans</a:t>
            </a:r>
            <a:r>
              <a:rPr lang="en-US" dirty="0" smtClean="0"/>
              <a:t>.</a:t>
            </a:r>
          </a:p>
          <a:p>
            <a:pPr eaLnBrk="1" fontAlgn="auto" hangingPunct="1">
              <a:spcAft>
                <a:spcPts val="0"/>
              </a:spcAft>
              <a:buFont typeface="Arial" pitchFamily="34" charset="0"/>
              <a:buChar char="•"/>
              <a:defRPr/>
            </a:pPr>
            <a:r>
              <a:rPr lang="en-US" dirty="0" smtClean="0"/>
              <a:t>Non-ionizing radio frequency radiation from </a:t>
            </a:r>
            <a:r>
              <a:rPr lang="en-US" dirty="0" smtClean="0">
                <a:hlinkClick r:id="rId8" tooltip="Mobile phone"/>
              </a:rPr>
              <a:t>mobile phones</a:t>
            </a:r>
            <a:r>
              <a:rPr lang="en-US" dirty="0" smtClean="0"/>
              <a:t> and other similar </a:t>
            </a:r>
            <a:r>
              <a:rPr lang="en-US" dirty="0" smtClean="0">
                <a:hlinkClick r:id="rId9" tooltip="Radio frequency"/>
              </a:rPr>
              <a:t>RF</a:t>
            </a:r>
            <a:r>
              <a:rPr lang="en-US" dirty="0" smtClean="0"/>
              <a:t> sources has also been proposed as a cause of cancer, but there is currently little established evidence of such a link.</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Infection</a:t>
            </a:r>
            <a:br>
              <a:rPr lang="en-US" b="1" dirty="0" smtClean="0"/>
            </a:br>
            <a:endParaRPr lang="en-US" dirty="0" smtClean="0"/>
          </a:p>
        </p:txBody>
      </p:sp>
      <p:sp>
        <p:nvSpPr>
          <p:cNvPr id="3" name="Content Placeholder 2"/>
          <p:cNvSpPr>
            <a:spLocks noGrp="1"/>
          </p:cNvSpPr>
          <p:nvPr>
            <p:ph idx="1"/>
          </p:nvPr>
        </p:nvSpPr>
        <p:spPr>
          <a:xfrm>
            <a:off x="457200" y="762000"/>
            <a:ext cx="8229600" cy="5364163"/>
          </a:xfrm>
        </p:spPr>
        <p:txBody>
          <a:bodyPr rtlCol="0">
            <a:normAutofit lnSpcReduction="10000"/>
          </a:bodyPr>
          <a:lstStyle/>
          <a:p>
            <a:pPr eaLnBrk="1" fontAlgn="auto" hangingPunct="1">
              <a:spcAft>
                <a:spcPts val="0"/>
              </a:spcAft>
              <a:buFont typeface="Arial" pitchFamily="34" charset="0"/>
              <a:buChar char="•"/>
              <a:defRPr/>
            </a:pPr>
            <a:r>
              <a:rPr lang="en-US" sz="2800" dirty="0" smtClean="0"/>
              <a:t>Some cancers can be caused by </a:t>
            </a:r>
            <a:r>
              <a:rPr lang="en-US" sz="2800" dirty="0" smtClean="0">
                <a:hlinkClick r:id="rId2" tooltip="Infection"/>
              </a:rPr>
              <a:t>infection</a:t>
            </a:r>
            <a:r>
              <a:rPr lang="en-US" sz="2800" dirty="0" smtClean="0"/>
              <a:t>. This is especially true in animals such as </a:t>
            </a:r>
            <a:r>
              <a:rPr lang="en-US" sz="2800" dirty="0" smtClean="0">
                <a:hlinkClick r:id="rId3" tooltip="Bird"/>
              </a:rPr>
              <a:t>birds</a:t>
            </a:r>
            <a:r>
              <a:rPr lang="en-US" sz="2800" dirty="0" smtClean="0"/>
              <a:t>, but also in </a:t>
            </a:r>
            <a:r>
              <a:rPr lang="en-US" sz="2800" dirty="0" smtClean="0">
                <a:hlinkClick r:id="rId4" tooltip="Human"/>
              </a:rPr>
              <a:t>humans</a:t>
            </a:r>
            <a:r>
              <a:rPr lang="en-US" sz="2800" dirty="0" smtClean="0"/>
              <a:t>, with viruses responsible for up to 20% of human cancers worldwide. These include </a:t>
            </a:r>
            <a:r>
              <a:rPr lang="en-US" sz="2800" dirty="0" smtClean="0">
                <a:hlinkClick r:id="rId5" tooltip="Human papillomavirus"/>
              </a:rPr>
              <a:t>human </a:t>
            </a:r>
            <a:r>
              <a:rPr lang="en-US" sz="2800" dirty="0" err="1" smtClean="0">
                <a:hlinkClick r:id="rId5" tooltip="Human papillomavirus"/>
              </a:rPr>
              <a:t>papillomavirus</a:t>
            </a:r>
            <a:r>
              <a:rPr lang="en-US" sz="2800" dirty="0" smtClean="0"/>
              <a:t> (</a:t>
            </a:r>
            <a:r>
              <a:rPr lang="en-US" sz="2800" dirty="0" smtClean="0">
                <a:hlinkClick r:id="rId6" tooltip="Cervical carcinoma"/>
              </a:rPr>
              <a:t>cervical carcinoma</a:t>
            </a:r>
            <a:r>
              <a:rPr lang="en-US" sz="2800" dirty="0" smtClean="0"/>
              <a:t>), </a:t>
            </a:r>
            <a:r>
              <a:rPr lang="en-US" sz="2800" dirty="0" smtClean="0">
                <a:hlinkClick r:id="rId7" tooltip="Human polyomaviruses"/>
              </a:rPr>
              <a:t>human </a:t>
            </a:r>
            <a:r>
              <a:rPr lang="en-US" sz="2800" dirty="0" err="1" smtClean="0">
                <a:hlinkClick r:id="rId7" tooltip="Human polyomaviruses"/>
              </a:rPr>
              <a:t>polyomaviruses</a:t>
            </a:r>
            <a:r>
              <a:rPr lang="en-US" sz="2800" dirty="0" smtClean="0"/>
              <a:t> (</a:t>
            </a:r>
            <a:r>
              <a:rPr lang="en-US" sz="2800" dirty="0" err="1" smtClean="0">
                <a:hlinkClick r:id="rId8" tooltip="Mesothelioma"/>
              </a:rPr>
              <a:t>mesothelioma</a:t>
            </a:r>
            <a:r>
              <a:rPr lang="en-US" sz="2800" dirty="0" smtClean="0"/>
              <a:t>, brain tumors), </a:t>
            </a:r>
            <a:r>
              <a:rPr lang="en-US" sz="2800" dirty="0" smtClean="0">
                <a:hlinkClick r:id="rId9" tooltip="Epstein-Barr virus"/>
              </a:rPr>
              <a:t>Epstein-Barr virus</a:t>
            </a:r>
            <a:r>
              <a:rPr lang="en-US" sz="2800" dirty="0" smtClean="0"/>
              <a:t> (</a:t>
            </a:r>
            <a:r>
              <a:rPr lang="en-US" sz="2800" dirty="0" smtClean="0">
                <a:hlinkClick r:id="rId10" tooltip="B-cell lymphoproliferative disease"/>
              </a:rPr>
              <a:t>B-cell </a:t>
            </a:r>
            <a:r>
              <a:rPr lang="en-US" sz="2800" dirty="0" err="1" smtClean="0">
                <a:hlinkClick r:id="rId10" tooltip="B-cell lymphoproliferative disease"/>
              </a:rPr>
              <a:t>lymphoproliferative</a:t>
            </a:r>
            <a:r>
              <a:rPr lang="en-US" sz="2800" dirty="0" smtClean="0">
                <a:hlinkClick r:id="rId10" tooltip="B-cell lymphoproliferative disease"/>
              </a:rPr>
              <a:t> disease</a:t>
            </a:r>
            <a:r>
              <a:rPr lang="en-US" sz="2800" dirty="0" smtClean="0"/>
              <a:t> and </a:t>
            </a:r>
            <a:r>
              <a:rPr lang="en-US" sz="2800" dirty="0" smtClean="0">
                <a:hlinkClick r:id="rId11" tooltip="Nasopharyngeal carcinoma"/>
              </a:rPr>
              <a:t>nasopharyngeal carcinoma</a:t>
            </a:r>
            <a:r>
              <a:rPr lang="en-US" sz="2800" dirty="0" smtClean="0"/>
              <a:t>), </a:t>
            </a:r>
            <a:r>
              <a:rPr lang="en-US" sz="2800" dirty="0" smtClean="0">
                <a:hlinkClick r:id="rId12" tooltip="Kaposi's sarcoma herpesvirus"/>
              </a:rPr>
              <a:t>Kaposi's sarcoma </a:t>
            </a:r>
            <a:r>
              <a:rPr lang="en-US" sz="2800" dirty="0" err="1" smtClean="0">
                <a:hlinkClick r:id="rId12" tooltip="Kaposi's sarcoma herpesvirus"/>
              </a:rPr>
              <a:t>herpesvirus</a:t>
            </a:r>
            <a:r>
              <a:rPr lang="en-US" sz="2800" dirty="0" smtClean="0"/>
              <a:t> (</a:t>
            </a:r>
            <a:r>
              <a:rPr lang="en-US" sz="2800" dirty="0" smtClean="0">
                <a:hlinkClick r:id="rId13" tooltip="Kaposi's Sarcoma"/>
              </a:rPr>
              <a:t>Kaposi's Sarcoma</a:t>
            </a:r>
            <a:r>
              <a:rPr lang="en-US" sz="2800" dirty="0" smtClean="0"/>
              <a:t> and primary effusion lymphomas), </a:t>
            </a:r>
            <a:r>
              <a:rPr lang="en-US" sz="2800" dirty="0" smtClean="0">
                <a:hlinkClick r:id="rId14" tooltip="Hepatitis B"/>
              </a:rPr>
              <a:t>hepatitis B</a:t>
            </a:r>
            <a:r>
              <a:rPr lang="en-US" sz="2800" dirty="0" smtClean="0"/>
              <a:t> and </a:t>
            </a:r>
            <a:r>
              <a:rPr lang="en-US" sz="2800" dirty="0" smtClean="0">
                <a:hlinkClick r:id="rId15" tooltip="Hepatitis C"/>
              </a:rPr>
              <a:t>hepatitis C</a:t>
            </a:r>
            <a:r>
              <a:rPr lang="en-US" sz="2800" dirty="0" smtClean="0"/>
              <a:t> viruses (</a:t>
            </a:r>
            <a:r>
              <a:rPr lang="en-US" sz="2800" dirty="0" err="1" smtClean="0">
                <a:hlinkClick r:id="rId16" tooltip="Hepatocellular carcinoma"/>
              </a:rPr>
              <a:t>hepatocellular</a:t>
            </a:r>
            <a:r>
              <a:rPr lang="en-US" sz="2800" dirty="0" smtClean="0">
                <a:hlinkClick r:id="rId16" tooltip="Hepatocellular carcinoma"/>
              </a:rPr>
              <a:t> carcinoma</a:t>
            </a:r>
            <a:r>
              <a:rPr lang="en-US" sz="2800" dirty="0" smtClean="0"/>
              <a:t>), </a:t>
            </a:r>
            <a:r>
              <a:rPr lang="en-US" sz="2800" dirty="0" smtClean="0">
                <a:hlinkClick r:id="rId17" tooltip="Human T-cell leukemia virus-1"/>
              </a:rPr>
              <a:t>Human T-cell leukemia virus-1</a:t>
            </a:r>
            <a:r>
              <a:rPr lang="en-US" sz="2800" dirty="0" smtClean="0"/>
              <a:t> (T-cell </a:t>
            </a:r>
            <a:r>
              <a:rPr lang="en-US" sz="2800" dirty="0" err="1" smtClean="0"/>
              <a:t>leukemias</a:t>
            </a:r>
            <a:r>
              <a:rPr lang="en-US" sz="2800" dirty="0" smtClean="0"/>
              <a:t>), and </a:t>
            </a:r>
            <a:r>
              <a:rPr lang="en-US" sz="2800" dirty="0" smtClean="0">
                <a:hlinkClick r:id="rId18" tooltip="Helicobacter pylori"/>
              </a:rPr>
              <a:t>Helicobacter pylori</a:t>
            </a:r>
            <a:r>
              <a:rPr lang="en-US" sz="2800" dirty="0" smtClean="0"/>
              <a:t> (</a:t>
            </a:r>
            <a:r>
              <a:rPr lang="en-US" sz="2800" dirty="0" smtClean="0">
                <a:hlinkClick r:id="rId19" tooltip="Gastric carcinoma"/>
              </a:rPr>
              <a:t>gastric carcinoma</a:t>
            </a:r>
            <a:r>
              <a:rPr lang="en-US" sz="2800" dirty="0" smtClean="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Hormonal imbalances</a:t>
            </a:r>
            <a:br>
              <a:rPr lang="en-US" b="1" dirty="0" smtClean="0"/>
            </a:br>
            <a:endParaRPr lang="en-US" dirty="0" smtClean="0"/>
          </a:p>
        </p:txBody>
      </p:sp>
      <p:sp>
        <p:nvSpPr>
          <p:cNvPr id="15363" name="Content Placeholder 2"/>
          <p:cNvSpPr>
            <a:spLocks noGrp="1"/>
          </p:cNvSpPr>
          <p:nvPr>
            <p:ph idx="1"/>
          </p:nvPr>
        </p:nvSpPr>
        <p:spPr>
          <a:xfrm>
            <a:off x="457200" y="1295400"/>
            <a:ext cx="8229600" cy="4830763"/>
          </a:xfrm>
        </p:spPr>
        <p:txBody>
          <a:bodyPr/>
          <a:lstStyle/>
          <a:p>
            <a:pPr eaLnBrk="1" hangingPunct="1"/>
            <a:r>
              <a:rPr lang="en-US" smtClean="0"/>
              <a:t>Some hormones can act in a similar manner to non-mutagenic carcinogens in that they may stimulate excessive cell growth.</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Immune system dysfunction</a:t>
            </a:r>
            <a:br>
              <a:rPr lang="en-US" b="1" dirty="0" smtClean="0"/>
            </a:br>
            <a:endParaRPr lang="en-US" dirty="0" smtClean="0"/>
          </a:p>
        </p:txBody>
      </p:sp>
      <p:sp>
        <p:nvSpPr>
          <p:cNvPr id="16387" name="Content Placeholder 2"/>
          <p:cNvSpPr>
            <a:spLocks noGrp="1"/>
          </p:cNvSpPr>
          <p:nvPr>
            <p:ph idx="1"/>
          </p:nvPr>
        </p:nvSpPr>
        <p:spPr>
          <a:xfrm>
            <a:off x="457200" y="990600"/>
            <a:ext cx="8229600" cy="5135563"/>
          </a:xfrm>
        </p:spPr>
        <p:txBody>
          <a:bodyPr/>
          <a:lstStyle/>
          <a:p>
            <a:pPr algn="just" eaLnBrk="1" hangingPunct="1"/>
            <a:r>
              <a:rPr lang="en-US" sz="2800" smtClean="0">
                <a:hlinkClick r:id="rId2" tooltip="HIV"/>
              </a:rPr>
              <a:t>HIV</a:t>
            </a:r>
            <a:r>
              <a:rPr lang="en-US" sz="2800" smtClean="0"/>
              <a:t> is associated with a number of malignancies, including </a:t>
            </a:r>
            <a:r>
              <a:rPr lang="en-US" sz="2800" smtClean="0">
                <a:hlinkClick r:id="rId3" tooltip="Kaposi's sarcoma"/>
              </a:rPr>
              <a:t>Kaposi's sarcoma</a:t>
            </a:r>
            <a:r>
              <a:rPr lang="en-US" sz="2800" smtClean="0"/>
              <a:t>, </a:t>
            </a:r>
            <a:r>
              <a:rPr lang="en-US" sz="2800" smtClean="0">
                <a:hlinkClick r:id="rId4" tooltip="Non-Hodgkin's lymphoma"/>
              </a:rPr>
              <a:t>non-Hodgkin's lymphoma</a:t>
            </a:r>
            <a:r>
              <a:rPr lang="en-US" sz="2800" smtClean="0"/>
              <a:t>, and </a:t>
            </a:r>
            <a:r>
              <a:rPr lang="en-US" sz="2800" smtClean="0">
                <a:hlinkClick r:id="rId5" tooltip="HPV"/>
              </a:rPr>
              <a:t>HPV</a:t>
            </a:r>
            <a:r>
              <a:rPr lang="en-US" sz="2800" smtClean="0"/>
              <a:t>-associated malignancies such as </a:t>
            </a:r>
            <a:r>
              <a:rPr lang="en-US" sz="2800" smtClean="0">
                <a:hlinkClick r:id="rId6" tooltip="Anal cancer"/>
              </a:rPr>
              <a:t>anal cancer</a:t>
            </a:r>
            <a:r>
              <a:rPr lang="en-US" sz="2800" smtClean="0"/>
              <a:t> and </a:t>
            </a:r>
            <a:r>
              <a:rPr lang="en-US" sz="2800" smtClean="0">
                <a:hlinkClick r:id="rId7" tooltip="Cervical cancer"/>
              </a:rPr>
              <a:t>cervical cancer</a:t>
            </a:r>
            <a:r>
              <a:rPr lang="en-US" sz="2800" smtClean="0"/>
              <a:t>. </a:t>
            </a:r>
            <a:r>
              <a:rPr lang="en-US" sz="2800" smtClean="0">
                <a:hlinkClick r:id="rId8" tooltip="AIDS"/>
              </a:rPr>
              <a:t>AIDS</a:t>
            </a:r>
            <a:r>
              <a:rPr lang="en-US" sz="2800" smtClean="0"/>
              <a:t>-defining illnesses have long included these diagnoses. The increased incidence of malignancies in HIV patients points to the breakdown of immune surveillance as a possible etiology of cancer. Certain other immune deficiency states (e.g. </a:t>
            </a:r>
            <a:r>
              <a:rPr lang="en-US" sz="2800" smtClean="0">
                <a:hlinkClick r:id="rId9" tooltip="Common variable immunodeficiency"/>
              </a:rPr>
              <a:t>common variable immunodeficiency</a:t>
            </a:r>
            <a:r>
              <a:rPr lang="en-US" sz="2800" smtClean="0"/>
              <a:t> and </a:t>
            </a:r>
            <a:r>
              <a:rPr lang="en-US" sz="2800" smtClean="0">
                <a:hlinkClick r:id="rId10" tooltip="IgA deficiency"/>
              </a:rPr>
              <a:t>IgA deficiency</a:t>
            </a:r>
            <a:r>
              <a:rPr lang="en-US" sz="2800" smtClean="0"/>
              <a:t>) are also associated with increased risk of malignancy.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762000"/>
          </a:xfrm>
        </p:spPr>
        <p:txBody>
          <a:bodyPr rtlCol="0">
            <a:normAutofit fontScale="90000"/>
          </a:bodyPr>
          <a:lstStyle/>
          <a:p>
            <a:pPr eaLnBrk="1" fontAlgn="auto" hangingPunct="1">
              <a:spcAft>
                <a:spcPts val="0"/>
              </a:spcAft>
              <a:defRPr/>
            </a:pPr>
            <a:r>
              <a:rPr lang="en-US" b="1" dirty="0" smtClean="0"/>
              <a:t>Other medical factors</a:t>
            </a:r>
            <a:br>
              <a:rPr lang="en-US" b="1" dirty="0" smtClean="0"/>
            </a:br>
            <a:endParaRPr lang="en-US" dirty="0" smtClean="0"/>
          </a:p>
        </p:txBody>
      </p:sp>
      <p:sp>
        <p:nvSpPr>
          <p:cNvPr id="3" name="Content Placeholder 2"/>
          <p:cNvSpPr>
            <a:spLocks noGrp="1"/>
          </p:cNvSpPr>
          <p:nvPr>
            <p:ph idx="1"/>
          </p:nvPr>
        </p:nvSpPr>
        <p:spPr>
          <a:xfrm>
            <a:off x="457200" y="2362200"/>
            <a:ext cx="8229600" cy="3763963"/>
          </a:xfrm>
        </p:spPr>
        <p:txBody>
          <a:bodyPr rtlCol="0">
            <a:normAutofit fontScale="85000" lnSpcReduction="20000"/>
          </a:bodyPr>
          <a:lstStyle/>
          <a:p>
            <a:pPr algn="just" eaLnBrk="1" fontAlgn="auto" hangingPunct="1">
              <a:spcAft>
                <a:spcPts val="0"/>
              </a:spcAft>
              <a:buFont typeface="Arial" pitchFamily="34" charset="0"/>
              <a:buChar char="•"/>
              <a:defRPr/>
            </a:pPr>
            <a:r>
              <a:rPr lang="en-US" dirty="0" smtClean="0"/>
              <a:t>As we age, there is an increase in the number of possible cancer-causing mutations in our DNA. This makes age an important risk factor for cancer. Several viruses have also been linked to cancer such as: human </a:t>
            </a:r>
            <a:r>
              <a:rPr lang="en-US" dirty="0" err="1" smtClean="0"/>
              <a:t>papillomavirus</a:t>
            </a:r>
            <a:r>
              <a:rPr lang="en-US" dirty="0" smtClean="0"/>
              <a:t> (a cause of cervical cancer), hepatitis B and C (causes of liver cancer), and Epstein-Barr virus (a cause of some childhood cancers). Human immunodeficiency virus (HIV) - and anything else that suppresses or weakens the immune system - inhibits the body's ability to fight infections and increases the chance of developing cancer.</a:t>
            </a:r>
          </a:p>
        </p:txBody>
      </p:sp>
      <p:pic>
        <p:nvPicPr>
          <p:cNvPr id="17412" name="Picture 2"/>
          <p:cNvPicPr>
            <a:picLocks noChangeAspect="1" noChangeArrowheads="1"/>
          </p:cNvPicPr>
          <p:nvPr/>
        </p:nvPicPr>
        <p:blipFill>
          <a:blip r:embed="rId2"/>
          <a:srcRect/>
          <a:stretch>
            <a:fillRect/>
          </a:stretch>
        </p:blipFill>
        <p:spPr bwMode="auto">
          <a:xfrm>
            <a:off x="3276600" y="762000"/>
            <a:ext cx="2406650" cy="160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What are the symptoms of cancer?</a:t>
            </a:r>
            <a:br>
              <a:rPr lang="en-US" b="1" dirty="0" smtClean="0"/>
            </a:br>
            <a:endParaRPr lang="en-US" dirty="0" smtClean="0"/>
          </a:p>
        </p:txBody>
      </p:sp>
      <p:sp>
        <p:nvSpPr>
          <p:cNvPr id="3" name="Content Placeholder 2"/>
          <p:cNvSpPr>
            <a:spLocks noGrp="1"/>
          </p:cNvSpPr>
          <p:nvPr>
            <p:ph idx="1"/>
          </p:nvPr>
        </p:nvSpPr>
        <p:spPr>
          <a:xfrm>
            <a:off x="457200" y="914400"/>
            <a:ext cx="8229600" cy="5791200"/>
          </a:xfrm>
        </p:spPr>
        <p:txBody>
          <a:bodyPr rtlCol="0">
            <a:normAutofit fontScale="47500" lnSpcReduction="20000"/>
          </a:bodyPr>
          <a:lstStyle/>
          <a:p>
            <a:pPr algn="just" eaLnBrk="1" fontAlgn="auto" hangingPunct="1">
              <a:spcAft>
                <a:spcPts val="0"/>
              </a:spcAft>
              <a:buFont typeface="Arial" pitchFamily="34" charset="0"/>
              <a:buChar char="•"/>
              <a:defRPr/>
            </a:pPr>
            <a:r>
              <a:rPr lang="en-US" sz="4800" dirty="0" smtClean="0"/>
              <a:t>Roughly, cancer symptoms can be divided into three groups:</a:t>
            </a:r>
          </a:p>
          <a:p>
            <a:pPr algn="just" eaLnBrk="1" fontAlgn="auto" hangingPunct="1">
              <a:spcAft>
                <a:spcPts val="0"/>
              </a:spcAft>
              <a:buFont typeface="Arial" pitchFamily="34" charset="0"/>
              <a:buChar char="•"/>
              <a:defRPr/>
            </a:pPr>
            <a:r>
              <a:rPr lang="en-US" sz="4800" i="1" dirty="0" smtClean="0"/>
              <a:t>Local symptoms</a:t>
            </a:r>
            <a:r>
              <a:rPr lang="en-US" sz="4800" dirty="0" smtClean="0"/>
              <a:t>: unusual lumps or swelling (</a:t>
            </a:r>
            <a:r>
              <a:rPr lang="en-US" sz="4800" i="1" dirty="0" smtClean="0">
                <a:hlinkClick r:id="rId2" tooltip="Tumor"/>
              </a:rPr>
              <a:t>tumor</a:t>
            </a:r>
            <a:r>
              <a:rPr lang="en-US" sz="4800" dirty="0" smtClean="0"/>
              <a:t>), </a:t>
            </a:r>
            <a:r>
              <a:rPr lang="en-US" sz="4800" dirty="0" smtClean="0">
                <a:hlinkClick r:id="rId3" tooltip="Hemorrhage"/>
              </a:rPr>
              <a:t>hemorrhage</a:t>
            </a:r>
            <a:r>
              <a:rPr lang="en-US" sz="4800" dirty="0" smtClean="0"/>
              <a:t> (bleeding), </a:t>
            </a:r>
            <a:r>
              <a:rPr lang="en-US" sz="4800" dirty="0" smtClean="0">
                <a:hlinkClick r:id="rId4" tooltip="Pain"/>
              </a:rPr>
              <a:t>pain</a:t>
            </a:r>
            <a:r>
              <a:rPr lang="en-US" sz="4800" dirty="0" smtClean="0"/>
              <a:t> and/or </a:t>
            </a:r>
            <a:r>
              <a:rPr lang="en-US" sz="4800" dirty="0" smtClean="0">
                <a:hlinkClick r:id="rId5" tooltip="Ulcer (dermatology)"/>
              </a:rPr>
              <a:t>ulceration</a:t>
            </a:r>
            <a:r>
              <a:rPr lang="en-US" sz="4800" dirty="0" smtClean="0"/>
              <a:t>. Compression of surrounding tissues may cause symptoms such as </a:t>
            </a:r>
            <a:r>
              <a:rPr lang="en-US" sz="4800" dirty="0" smtClean="0">
                <a:hlinkClick r:id="rId6" tooltip="Jaundice"/>
              </a:rPr>
              <a:t>jaundice</a:t>
            </a:r>
            <a:r>
              <a:rPr lang="en-US" sz="4800" dirty="0" smtClean="0"/>
              <a:t> (yellowing the eyes and skin).</a:t>
            </a:r>
          </a:p>
          <a:p>
            <a:pPr algn="just" eaLnBrk="1" fontAlgn="auto" hangingPunct="1">
              <a:spcAft>
                <a:spcPts val="0"/>
              </a:spcAft>
              <a:buFont typeface="Arial" pitchFamily="34" charset="0"/>
              <a:buChar char="•"/>
              <a:defRPr/>
            </a:pPr>
            <a:r>
              <a:rPr lang="en-US" sz="4800" i="1" dirty="0" smtClean="0">
                <a:hlinkClick r:id="rId7" tooltip="Symptoms of metastasis"/>
              </a:rPr>
              <a:t>Symptoms of metastasis</a:t>
            </a:r>
            <a:r>
              <a:rPr lang="en-US" sz="4800" i="1" dirty="0" smtClean="0"/>
              <a:t> (spreading)</a:t>
            </a:r>
            <a:r>
              <a:rPr lang="en-US" sz="4800" dirty="0" smtClean="0"/>
              <a:t>: enlarged </a:t>
            </a:r>
            <a:r>
              <a:rPr lang="en-US" sz="4800" dirty="0" smtClean="0">
                <a:hlinkClick r:id="rId8" tooltip="Lymph node"/>
              </a:rPr>
              <a:t>lymph nodes</a:t>
            </a:r>
            <a:r>
              <a:rPr lang="en-US" sz="4800" dirty="0" smtClean="0"/>
              <a:t>, </a:t>
            </a:r>
            <a:r>
              <a:rPr lang="en-US" sz="4800" dirty="0" smtClean="0">
                <a:hlinkClick r:id="rId9" tooltip="Cough"/>
              </a:rPr>
              <a:t>cough</a:t>
            </a:r>
            <a:r>
              <a:rPr lang="en-US" sz="4800" dirty="0" smtClean="0"/>
              <a:t> and </a:t>
            </a:r>
            <a:r>
              <a:rPr lang="en-US" sz="4800" dirty="0" err="1" smtClean="0">
                <a:hlinkClick r:id="rId10" tooltip="Hemoptysis"/>
              </a:rPr>
              <a:t>hemoptysis</a:t>
            </a:r>
            <a:r>
              <a:rPr lang="en-US" sz="4800" dirty="0" smtClean="0"/>
              <a:t>, </a:t>
            </a:r>
            <a:r>
              <a:rPr lang="en-US" sz="4800" dirty="0" err="1" smtClean="0">
                <a:hlinkClick r:id="rId11" tooltip="Hepatomegaly"/>
              </a:rPr>
              <a:t>hepatomegaly</a:t>
            </a:r>
            <a:r>
              <a:rPr lang="en-US" sz="4800" dirty="0" smtClean="0"/>
              <a:t> (enlarged </a:t>
            </a:r>
            <a:r>
              <a:rPr lang="en-US" sz="4800" dirty="0" smtClean="0">
                <a:hlinkClick r:id="rId12" tooltip="Liver"/>
              </a:rPr>
              <a:t>liver</a:t>
            </a:r>
            <a:r>
              <a:rPr lang="en-US" sz="4800" dirty="0" smtClean="0"/>
              <a:t>), bone pain, </a:t>
            </a:r>
            <a:r>
              <a:rPr lang="en-US" sz="4800" dirty="0" smtClean="0">
                <a:hlinkClick r:id="rId13" tooltip="Fracture"/>
              </a:rPr>
              <a:t>fracture</a:t>
            </a:r>
            <a:r>
              <a:rPr lang="en-US" sz="4800" dirty="0" smtClean="0"/>
              <a:t> of affected bones and </a:t>
            </a:r>
            <a:r>
              <a:rPr lang="en-US" sz="4800" dirty="0" smtClean="0">
                <a:hlinkClick r:id="rId14" tooltip="Neurology"/>
              </a:rPr>
              <a:t>neurological</a:t>
            </a:r>
            <a:r>
              <a:rPr lang="en-US" sz="4800" dirty="0" smtClean="0"/>
              <a:t> symptoms. Although advanced cancer may cause </a:t>
            </a:r>
            <a:r>
              <a:rPr lang="en-US" sz="4800" dirty="0" smtClean="0">
                <a:hlinkClick r:id="rId4" tooltip="Pain"/>
              </a:rPr>
              <a:t>pain</a:t>
            </a:r>
            <a:r>
              <a:rPr lang="en-US" sz="4800" dirty="0" smtClean="0"/>
              <a:t>, it is often not the first symptom.</a:t>
            </a:r>
          </a:p>
          <a:p>
            <a:pPr algn="just" eaLnBrk="1" fontAlgn="auto" hangingPunct="1">
              <a:spcAft>
                <a:spcPts val="0"/>
              </a:spcAft>
              <a:buFont typeface="Arial" pitchFamily="34" charset="0"/>
              <a:buChar char="•"/>
              <a:defRPr/>
            </a:pPr>
            <a:r>
              <a:rPr lang="en-US" sz="4800" i="1" dirty="0" smtClean="0"/>
              <a:t>Systemic symptoms</a:t>
            </a:r>
            <a:r>
              <a:rPr lang="en-US" sz="4800" dirty="0" smtClean="0"/>
              <a:t>: </a:t>
            </a:r>
            <a:r>
              <a:rPr lang="en-US" sz="4800" dirty="0" smtClean="0">
                <a:hlinkClick r:id="rId15" tooltip="Weight loss"/>
              </a:rPr>
              <a:t>weight loss</a:t>
            </a:r>
            <a:r>
              <a:rPr lang="en-US" sz="4800" dirty="0" smtClean="0"/>
              <a:t>, </a:t>
            </a:r>
            <a:r>
              <a:rPr lang="en-US" sz="4800" dirty="0" smtClean="0">
                <a:hlinkClick r:id="rId16" tooltip="Anorexia (symptom)"/>
              </a:rPr>
              <a:t>poor appetite</a:t>
            </a:r>
            <a:r>
              <a:rPr lang="en-US" sz="4800" dirty="0" smtClean="0"/>
              <a:t>, </a:t>
            </a:r>
            <a:r>
              <a:rPr lang="en-US" sz="4800" dirty="0" smtClean="0">
                <a:hlinkClick r:id="rId17" tooltip="Fatigue (medical)"/>
              </a:rPr>
              <a:t>fatigue</a:t>
            </a:r>
            <a:r>
              <a:rPr lang="en-US" sz="4800" dirty="0" smtClean="0"/>
              <a:t> and </a:t>
            </a:r>
            <a:r>
              <a:rPr lang="en-US" sz="4800" dirty="0" err="1" smtClean="0">
                <a:hlinkClick r:id="rId18" tooltip="Cachexia"/>
              </a:rPr>
              <a:t>cachexia</a:t>
            </a:r>
            <a:r>
              <a:rPr lang="en-US" sz="4800" dirty="0" smtClean="0"/>
              <a:t> (</a:t>
            </a:r>
            <a:r>
              <a:rPr lang="en-US" sz="4800" dirty="0" smtClean="0">
                <a:hlinkClick r:id="rId19" tooltip="Wasting"/>
              </a:rPr>
              <a:t>wasting</a:t>
            </a:r>
            <a:r>
              <a:rPr lang="en-US" sz="4800" dirty="0" smtClean="0"/>
              <a:t>), excessive </a:t>
            </a:r>
            <a:r>
              <a:rPr lang="en-US" sz="4800" dirty="0" smtClean="0">
                <a:hlinkClick r:id="rId20" tooltip="Sweating"/>
              </a:rPr>
              <a:t>sweating</a:t>
            </a:r>
            <a:r>
              <a:rPr lang="en-US" sz="4800" dirty="0" smtClean="0"/>
              <a:t> (</a:t>
            </a:r>
            <a:r>
              <a:rPr lang="en-US" sz="4800" dirty="0" smtClean="0">
                <a:hlinkClick r:id="rId21" tooltip="Sleep hyperhidrosis"/>
              </a:rPr>
              <a:t>night sweats</a:t>
            </a:r>
            <a:r>
              <a:rPr lang="en-US" sz="4800" dirty="0" smtClean="0"/>
              <a:t>), </a:t>
            </a:r>
            <a:r>
              <a:rPr lang="en-US" sz="4800" dirty="0" smtClean="0">
                <a:hlinkClick r:id="rId22" tooltip="Anemia"/>
              </a:rPr>
              <a:t>anemia</a:t>
            </a:r>
            <a:r>
              <a:rPr lang="en-US" sz="4800" dirty="0" smtClean="0"/>
              <a:t> and specific </a:t>
            </a:r>
            <a:r>
              <a:rPr lang="en-US" sz="4800" dirty="0" err="1" smtClean="0">
                <a:hlinkClick r:id="rId23" tooltip="Paraneoplastic phenomenon"/>
              </a:rPr>
              <a:t>paraneoplastic</a:t>
            </a:r>
            <a:r>
              <a:rPr lang="en-US" sz="4800" dirty="0" smtClean="0">
                <a:hlinkClick r:id="rId23" tooltip="Paraneoplastic phenomenon"/>
              </a:rPr>
              <a:t> phenomena</a:t>
            </a:r>
            <a:r>
              <a:rPr lang="en-US" sz="4800" dirty="0" smtClean="0"/>
              <a:t>, i.e. specific conditions that are due to an active cancer, such as </a:t>
            </a:r>
            <a:r>
              <a:rPr lang="en-US" sz="4800" dirty="0" smtClean="0">
                <a:hlinkClick r:id="rId24" tooltip="Thrombosis"/>
              </a:rPr>
              <a:t>thrombosis</a:t>
            </a:r>
            <a:r>
              <a:rPr lang="en-US" sz="4800" dirty="0" smtClean="0"/>
              <a:t> or hormonal changes.</a:t>
            </a:r>
          </a:p>
          <a:p>
            <a:pPr eaLnBrk="1" fontAlgn="auto" hangingPunct="1">
              <a:spcAft>
                <a:spcPts val="0"/>
              </a:spcAft>
              <a:buFont typeface="Arial" pitchFamily="34" charset="0"/>
              <a:buNone/>
              <a:defRPr/>
            </a:pPr>
            <a:r>
              <a:rPr lang="en-US" sz="4800" dirty="0" smtClean="0"/>
              <a:t>Every symptom in the above list can be caused by a variety of conditions (a list of which is referred to as the </a:t>
            </a:r>
            <a:r>
              <a:rPr lang="en-US" sz="4800" dirty="0" smtClean="0">
                <a:hlinkClick r:id="rId25" tooltip="Differential diagnosis"/>
              </a:rPr>
              <a:t>differential diagnosis</a:t>
            </a:r>
            <a:r>
              <a:rPr lang="en-US" sz="4800" dirty="0" smtClean="0"/>
              <a:t>). Cancer may be a common or uncommon cause of each item.</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idx="1"/>
          </p:nvPr>
        </p:nvSpPr>
        <p:spPr>
          <a:xfrm>
            <a:off x="457200" y="228600"/>
            <a:ext cx="8229600" cy="6400800"/>
          </a:xfrm>
        </p:spPr>
        <p:txBody>
          <a:bodyPr/>
          <a:lstStyle/>
          <a:p>
            <a:pPr eaLnBrk="1" hangingPunct="1"/>
            <a:endParaRPr lang="en-US" smtClean="0"/>
          </a:p>
        </p:txBody>
      </p:sp>
      <p:pic>
        <p:nvPicPr>
          <p:cNvPr id="19459" name="Picture 4" descr="C:\Users\Jessie\Documents\Med-Surg\Cancer_files\220px-Symptoms_of_cancer_metastasis.png">
            <a:hlinkClick r:id="rId2"/>
          </p:cNvPr>
          <p:cNvPicPr>
            <a:picLocks noChangeAspect="1" noChangeArrowheads="1"/>
          </p:cNvPicPr>
          <p:nvPr/>
        </p:nvPicPr>
        <p:blipFill>
          <a:blip r:embed="rId3"/>
          <a:srcRect/>
          <a:stretch>
            <a:fillRect/>
          </a:stretch>
        </p:blipFill>
        <p:spPr bwMode="auto">
          <a:xfrm>
            <a:off x="2095500" y="228600"/>
            <a:ext cx="4622800" cy="6324600"/>
          </a:xfrm>
          <a:prstGeom prst="rect">
            <a:avLst/>
          </a:prstGeom>
          <a:noFill/>
          <a:ln w="9525">
            <a:noFill/>
            <a:miter lim="800000"/>
            <a:headEnd/>
            <a:tailEnd/>
          </a:ln>
        </p:spPr>
      </p:pic>
      <p:pic>
        <p:nvPicPr>
          <p:cNvPr id="19460" name="Picture 5" descr="C:\Users\Jessie\Documents\Med-Surg\Cancer_files\magnify-clip.png">
            <a:hlinkClick r:id="rId2" tooltip="Enlarge"/>
          </p:cNvPr>
          <p:cNvPicPr>
            <a:picLocks noChangeAspect="1" noChangeArrowheads="1"/>
          </p:cNvPicPr>
          <p:nvPr/>
        </p:nvPicPr>
        <p:blipFill>
          <a:blip r:embed="rId4"/>
          <a:srcRect/>
          <a:stretch>
            <a:fillRect/>
          </a:stretch>
        </p:blipFill>
        <p:spPr bwMode="auto">
          <a:xfrm>
            <a:off x="155575" y="960438"/>
            <a:ext cx="142875" cy="104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0"/>
            <a:ext cx="8229600" cy="1143000"/>
          </a:xfrm>
        </p:spPr>
        <p:txBody>
          <a:bodyPr/>
          <a:lstStyle/>
          <a:p>
            <a:pPr eaLnBrk="1" hangingPunct="1"/>
            <a:r>
              <a:rPr lang="en-US" sz="2800" b="1" smtClean="0"/>
              <a:t>Pathophysiology</a:t>
            </a:r>
            <a:br>
              <a:rPr lang="en-US" sz="2800" b="1" smtClean="0"/>
            </a:br>
            <a:endParaRPr lang="en-US" sz="2800" smtClean="0"/>
          </a:p>
        </p:txBody>
      </p:sp>
      <p:pic>
        <p:nvPicPr>
          <p:cNvPr id="20483" name="Picture 2"/>
          <p:cNvPicPr>
            <a:picLocks noGrp="1" noChangeAspect="1" noChangeArrowheads="1"/>
          </p:cNvPicPr>
          <p:nvPr>
            <p:ph idx="1"/>
          </p:nvPr>
        </p:nvPicPr>
        <p:blipFill>
          <a:blip r:embed="rId2"/>
          <a:srcRect/>
          <a:stretch>
            <a:fillRect/>
          </a:stretch>
        </p:blipFill>
        <p:spPr>
          <a:xfrm>
            <a:off x="2438400" y="609600"/>
            <a:ext cx="4191000" cy="6019800"/>
          </a:xfr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dirty="0" smtClean="0"/>
              <a:t>CANCER</a:t>
            </a:r>
          </a:p>
        </p:txBody>
      </p:sp>
      <p:sp>
        <p:nvSpPr>
          <p:cNvPr id="3075" name="Content Placeholder 2"/>
          <p:cNvSpPr>
            <a:spLocks noGrp="1"/>
          </p:cNvSpPr>
          <p:nvPr>
            <p:ph idx="1"/>
          </p:nvPr>
        </p:nvSpPr>
        <p:spPr>
          <a:xfrm>
            <a:off x="457200" y="1600200"/>
            <a:ext cx="8229600" cy="4724400"/>
          </a:xfrm>
        </p:spPr>
        <p:txBody>
          <a:bodyPr/>
          <a:lstStyle/>
          <a:p>
            <a:pPr algn="just" eaLnBrk="1" hangingPunct="1"/>
            <a:r>
              <a:rPr lang="en-US" dirty="0" smtClean="0"/>
              <a:t>Cancer is a class of diseases characterized by out-of-control cell growth.</a:t>
            </a:r>
          </a:p>
          <a:p>
            <a:pPr algn="just" eaLnBrk="1" hangingPunct="1"/>
            <a:r>
              <a:rPr lang="en-US" dirty="0" smtClean="0"/>
              <a:t>(medical term: </a:t>
            </a:r>
            <a:r>
              <a:rPr lang="en-US" dirty="0" smtClean="0">
                <a:hlinkClick r:id="rId2" tooltip="Malignancy"/>
              </a:rPr>
              <a:t>malignant</a:t>
            </a:r>
            <a:r>
              <a:rPr lang="en-US" dirty="0" smtClean="0"/>
              <a:t> </a:t>
            </a:r>
            <a:r>
              <a:rPr lang="en-US" dirty="0" smtClean="0">
                <a:hlinkClick r:id="rId3" tooltip="Neoplasm"/>
              </a:rPr>
              <a:t>neoplasm</a:t>
            </a:r>
            <a:r>
              <a:rPr lang="en-US" dirty="0" smtClean="0"/>
              <a:t>) is a class of </a:t>
            </a:r>
            <a:r>
              <a:rPr lang="en-US" dirty="0" smtClean="0">
                <a:hlinkClick r:id="rId4" tooltip="Disease"/>
              </a:rPr>
              <a:t>diseases</a:t>
            </a:r>
            <a:r>
              <a:rPr lang="en-US" dirty="0" smtClean="0"/>
              <a:t> in which a group of </a:t>
            </a:r>
            <a:r>
              <a:rPr lang="en-US" dirty="0" smtClean="0">
                <a:hlinkClick r:id="rId5" tooltip="Cell (biology)"/>
              </a:rPr>
              <a:t>cells</a:t>
            </a:r>
            <a:r>
              <a:rPr lang="en-US" dirty="0" smtClean="0"/>
              <a:t> display </a:t>
            </a:r>
            <a:r>
              <a:rPr lang="en-US" i="1" dirty="0" smtClean="0"/>
              <a:t>uncontrolled growth</a:t>
            </a:r>
            <a:r>
              <a:rPr lang="en-US" dirty="0" smtClean="0"/>
              <a:t> (</a:t>
            </a:r>
            <a:r>
              <a:rPr lang="en-US" dirty="0" smtClean="0">
                <a:hlinkClick r:id="rId6" tooltip="Cell division"/>
              </a:rPr>
              <a:t>division</a:t>
            </a:r>
            <a:r>
              <a:rPr lang="en-US" dirty="0" smtClean="0"/>
              <a:t> beyond the normal limits), </a:t>
            </a:r>
            <a:r>
              <a:rPr lang="en-US" i="1" dirty="0" smtClean="0"/>
              <a:t>invasion</a:t>
            </a:r>
            <a:r>
              <a:rPr lang="en-US" dirty="0" smtClean="0"/>
              <a:t> (intrusion on and destruction of adjacent tissues), and sometimes </a:t>
            </a:r>
            <a:r>
              <a:rPr lang="en-US" i="1" dirty="0" smtClean="0">
                <a:hlinkClick r:id="rId7" tooltip="Metastasis"/>
              </a:rPr>
              <a:t>metastasis</a:t>
            </a:r>
            <a:r>
              <a:rPr lang="en-US" dirty="0" smtClean="0"/>
              <a:t> (spread to other locations in the body via lymph or blood).</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How is cancer classified?</a:t>
            </a:r>
            <a:br>
              <a:rPr lang="en-US" b="1" dirty="0" smtClean="0"/>
            </a:br>
            <a:endParaRPr lang="en-US" dirty="0" smtClean="0"/>
          </a:p>
        </p:txBody>
      </p:sp>
      <p:sp>
        <p:nvSpPr>
          <p:cNvPr id="3" name="Content Placeholder 2"/>
          <p:cNvSpPr>
            <a:spLocks noGrp="1"/>
          </p:cNvSpPr>
          <p:nvPr>
            <p:ph idx="1"/>
          </p:nvPr>
        </p:nvSpPr>
        <p:spPr>
          <a:xfrm>
            <a:off x="457200" y="1066800"/>
            <a:ext cx="8229600" cy="5486400"/>
          </a:xfrm>
        </p:spPr>
        <p:txBody>
          <a:bodyPr rtlCol="0">
            <a:normAutofit fontScale="85000" lnSpcReduction="20000"/>
          </a:bodyPr>
          <a:lstStyle/>
          <a:p>
            <a:pPr algn="just" eaLnBrk="1" fontAlgn="auto" hangingPunct="1">
              <a:spcAft>
                <a:spcPts val="0"/>
              </a:spcAft>
              <a:buFont typeface="Arial" pitchFamily="34" charset="0"/>
              <a:buNone/>
              <a:defRPr/>
            </a:pPr>
            <a:r>
              <a:rPr lang="en-US" dirty="0" smtClean="0"/>
              <a:t>There are five broad groups that are used to classify cancer. </a:t>
            </a:r>
          </a:p>
          <a:p>
            <a:pPr algn="just" eaLnBrk="1" fontAlgn="auto" hangingPunct="1">
              <a:spcAft>
                <a:spcPts val="0"/>
              </a:spcAft>
              <a:buFont typeface="Arial" pitchFamily="34" charset="0"/>
              <a:buChar char="•"/>
              <a:defRPr/>
            </a:pPr>
            <a:r>
              <a:rPr lang="en-US" dirty="0" smtClean="0"/>
              <a:t>Carcinomas are characterized by cells that cover internal and external parts of the body such as lung, breast, and colon cancer.</a:t>
            </a:r>
          </a:p>
          <a:p>
            <a:pPr algn="just" eaLnBrk="1" fontAlgn="auto" hangingPunct="1">
              <a:spcAft>
                <a:spcPts val="0"/>
              </a:spcAft>
              <a:buFont typeface="Arial" pitchFamily="34" charset="0"/>
              <a:buChar char="•"/>
              <a:defRPr/>
            </a:pPr>
            <a:r>
              <a:rPr lang="en-US" dirty="0" smtClean="0"/>
              <a:t>Sarcomas are characterized by cells that are located in bone, cartilage, fat, connective tissue, muscle, and other supportive tissues.</a:t>
            </a:r>
          </a:p>
          <a:p>
            <a:pPr algn="just" eaLnBrk="1" fontAlgn="auto" hangingPunct="1">
              <a:spcAft>
                <a:spcPts val="0"/>
              </a:spcAft>
              <a:buFont typeface="Arial" pitchFamily="34" charset="0"/>
              <a:buChar char="•"/>
              <a:defRPr/>
            </a:pPr>
            <a:r>
              <a:rPr lang="en-US" dirty="0" smtClean="0"/>
              <a:t>Lymphomas are cancers that begin in the lymph nodes and immune system tissues.</a:t>
            </a:r>
          </a:p>
          <a:p>
            <a:pPr algn="just" eaLnBrk="1" fontAlgn="auto" hangingPunct="1">
              <a:spcAft>
                <a:spcPts val="0"/>
              </a:spcAft>
              <a:buFont typeface="Arial" pitchFamily="34" charset="0"/>
              <a:buChar char="•"/>
              <a:defRPr/>
            </a:pPr>
            <a:r>
              <a:rPr lang="en-US" dirty="0" err="1" smtClean="0"/>
              <a:t>Leukemias</a:t>
            </a:r>
            <a:r>
              <a:rPr lang="en-US" dirty="0" smtClean="0"/>
              <a:t> are cancers that begin in the bone marrow and often accumulate in the bloodstream.</a:t>
            </a:r>
          </a:p>
          <a:p>
            <a:pPr algn="just" eaLnBrk="1" fontAlgn="auto" hangingPunct="1">
              <a:spcAft>
                <a:spcPts val="0"/>
              </a:spcAft>
              <a:buFont typeface="Arial" pitchFamily="34" charset="0"/>
              <a:buChar char="•"/>
              <a:defRPr/>
            </a:pPr>
            <a:r>
              <a:rPr lang="en-US" dirty="0" smtClean="0"/>
              <a:t>Adenomas are cancers that arise in the thyroid, the pituitary gland, the adrenal gland, and other glandular tissues.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791200"/>
          </a:xfrm>
        </p:spPr>
        <p:txBody>
          <a:bodyPr rtlCol="0">
            <a:normAutofit fontScale="70000" lnSpcReduction="20000"/>
          </a:bodyPr>
          <a:lstStyle/>
          <a:p>
            <a:pPr algn="just" eaLnBrk="1" fontAlgn="auto" hangingPunct="1">
              <a:spcAft>
                <a:spcPts val="0"/>
              </a:spcAft>
              <a:buFont typeface="Arial" pitchFamily="34" charset="0"/>
              <a:buNone/>
              <a:defRPr/>
            </a:pPr>
            <a:r>
              <a:rPr lang="en-US" dirty="0" smtClean="0"/>
              <a:t>Cancers are often referred to by terms that contain a prefix related to the cell type in which the cancer originated and a suffix such as -sarcoma, -carcinoma, or just -</a:t>
            </a:r>
            <a:r>
              <a:rPr lang="en-US" dirty="0" err="1" smtClean="0"/>
              <a:t>oma</a:t>
            </a:r>
            <a:r>
              <a:rPr lang="en-US" dirty="0" smtClean="0"/>
              <a:t>. Common prefixes include: </a:t>
            </a:r>
          </a:p>
          <a:p>
            <a:pPr eaLnBrk="1" fontAlgn="auto" hangingPunct="1">
              <a:spcAft>
                <a:spcPts val="0"/>
              </a:spcAft>
              <a:buFont typeface="Arial" pitchFamily="34" charset="0"/>
              <a:buChar char="•"/>
              <a:defRPr/>
            </a:pPr>
            <a:r>
              <a:rPr lang="en-US" dirty="0" err="1" smtClean="0"/>
              <a:t>Adeno</a:t>
            </a:r>
            <a:r>
              <a:rPr lang="en-US" dirty="0" smtClean="0"/>
              <a:t>- = gland</a:t>
            </a:r>
          </a:p>
          <a:p>
            <a:pPr eaLnBrk="1" fontAlgn="auto" hangingPunct="1">
              <a:spcAft>
                <a:spcPts val="0"/>
              </a:spcAft>
              <a:buFont typeface="Arial" pitchFamily="34" charset="0"/>
              <a:buChar char="•"/>
              <a:defRPr/>
            </a:pPr>
            <a:r>
              <a:rPr lang="en-US" dirty="0" err="1" smtClean="0"/>
              <a:t>Chondro</a:t>
            </a:r>
            <a:r>
              <a:rPr lang="en-US" dirty="0" smtClean="0"/>
              <a:t>- = cartilage</a:t>
            </a:r>
          </a:p>
          <a:p>
            <a:pPr eaLnBrk="1" fontAlgn="auto" hangingPunct="1">
              <a:spcAft>
                <a:spcPts val="0"/>
              </a:spcAft>
              <a:buFont typeface="Arial" pitchFamily="34" charset="0"/>
              <a:buChar char="•"/>
              <a:defRPr/>
            </a:pPr>
            <a:r>
              <a:rPr lang="en-US" dirty="0" err="1" smtClean="0"/>
              <a:t>Erythro</a:t>
            </a:r>
            <a:r>
              <a:rPr lang="en-US" dirty="0" smtClean="0"/>
              <a:t>- = red blood cell</a:t>
            </a:r>
          </a:p>
          <a:p>
            <a:pPr eaLnBrk="1" fontAlgn="auto" hangingPunct="1">
              <a:spcAft>
                <a:spcPts val="0"/>
              </a:spcAft>
              <a:buFont typeface="Arial" pitchFamily="34" charset="0"/>
              <a:buChar char="•"/>
              <a:defRPr/>
            </a:pPr>
            <a:r>
              <a:rPr lang="en-US" dirty="0" err="1" smtClean="0"/>
              <a:t>Hemangio</a:t>
            </a:r>
            <a:r>
              <a:rPr lang="en-US" dirty="0" smtClean="0"/>
              <a:t>- = blood vessels</a:t>
            </a:r>
          </a:p>
          <a:p>
            <a:pPr eaLnBrk="1" fontAlgn="auto" hangingPunct="1">
              <a:spcAft>
                <a:spcPts val="0"/>
              </a:spcAft>
              <a:buFont typeface="Arial" pitchFamily="34" charset="0"/>
              <a:buChar char="•"/>
              <a:defRPr/>
            </a:pPr>
            <a:r>
              <a:rPr lang="en-US" dirty="0" err="1" smtClean="0"/>
              <a:t>Hepato</a:t>
            </a:r>
            <a:r>
              <a:rPr lang="en-US" dirty="0" smtClean="0"/>
              <a:t>- = liver</a:t>
            </a:r>
          </a:p>
          <a:p>
            <a:pPr eaLnBrk="1" fontAlgn="auto" hangingPunct="1">
              <a:spcAft>
                <a:spcPts val="0"/>
              </a:spcAft>
              <a:buFont typeface="Arial" pitchFamily="34" charset="0"/>
              <a:buChar char="•"/>
              <a:defRPr/>
            </a:pPr>
            <a:r>
              <a:rPr lang="en-US" dirty="0" err="1" smtClean="0"/>
              <a:t>Lipo</a:t>
            </a:r>
            <a:r>
              <a:rPr lang="en-US" dirty="0" smtClean="0"/>
              <a:t>- = fat</a:t>
            </a:r>
          </a:p>
          <a:p>
            <a:pPr eaLnBrk="1" fontAlgn="auto" hangingPunct="1">
              <a:spcAft>
                <a:spcPts val="0"/>
              </a:spcAft>
              <a:buFont typeface="Arial" pitchFamily="34" charset="0"/>
              <a:buChar char="•"/>
              <a:defRPr/>
            </a:pPr>
            <a:r>
              <a:rPr lang="en-US" dirty="0" err="1" smtClean="0"/>
              <a:t>Lympho</a:t>
            </a:r>
            <a:r>
              <a:rPr lang="en-US" dirty="0" smtClean="0"/>
              <a:t>- = white blood cell</a:t>
            </a:r>
          </a:p>
          <a:p>
            <a:pPr eaLnBrk="1" fontAlgn="auto" hangingPunct="1">
              <a:spcAft>
                <a:spcPts val="0"/>
              </a:spcAft>
              <a:buFont typeface="Arial" pitchFamily="34" charset="0"/>
              <a:buChar char="•"/>
              <a:defRPr/>
            </a:pPr>
            <a:r>
              <a:rPr lang="en-US" dirty="0" err="1" smtClean="0"/>
              <a:t>Melano</a:t>
            </a:r>
            <a:r>
              <a:rPr lang="en-US" dirty="0" smtClean="0"/>
              <a:t>- = pigment cell</a:t>
            </a:r>
          </a:p>
          <a:p>
            <a:pPr eaLnBrk="1" fontAlgn="auto" hangingPunct="1">
              <a:spcAft>
                <a:spcPts val="0"/>
              </a:spcAft>
              <a:buFont typeface="Arial" pitchFamily="34" charset="0"/>
              <a:buChar char="•"/>
              <a:defRPr/>
            </a:pPr>
            <a:r>
              <a:rPr lang="en-US" dirty="0" err="1" smtClean="0"/>
              <a:t>Myelo</a:t>
            </a:r>
            <a:r>
              <a:rPr lang="en-US" dirty="0" smtClean="0"/>
              <a:t>- = bone marrow</a:t>
            </a:r>
          </a:p>
          <a:p>
            <a:pPr eaLnBrk="1" fontAlgn="auto" hangingPunct="1">
              <a:spcAft>
                <a:spcPts val="0"/>
              </a:spcAft>
              <a:buFont typeface="Arial" pitchFamily="34" charset="0"/>
              <a:buChar char="•"/>
              <a:defRPr/>
            </a:pPr>
            <a:r>
              <a:rPr lang="en-US" dirty="0" err="1" smtClean="0"/>
              <a:t>Myo</a:t>
            </a:r>
            <a:r>
              <a:rPr lang="en-US" dirty="0" smtClean="0"/>
              <a:t>- = muscle</a:t>
            </a:r>
          </a:p>
          <a:p>
            <a:pPr eaLnBrk="1" fontAlgn="auto" hangingPunct="1">
              <a:spcAft>
                <a:spcPts val="0"/>
              </a:spcAft>
              <a:buFont typeface="Arial" pitchFamily="34" charset="0"/>
              <a:buChar char="•"/>
              <a:defRPr/>
            </a:pPr>
            <a:r>
              <a:rPr lang="en-US" dirty="0" err="1" smtClean="0"/>
              <a:t>Osteo</a:t>
            </a:r>
            <a:r>
              <a:rPr lang="en-US" dirty="0" smtClean="0"/>
              <a:t>- = bone</a:t>
            </a:r>
          </a:p>
          <a:p>
            <a:pPr eaLnBrk="1" fontAlgn="auto" hangingPunct="1">
              <a:spcAft>
                <a:spcPts val="0"/>
              </a:spcAft>
              <a:buFont typeface="Arial" pitchFamily="34" charset="0"/>
              <a:buChar char="•"/>
              <a:defRPr/>
            </a:pPr>
            <a:r>
              <a:rPr lang="en-US" dirty="0" err="1" smtClean="0"/>
              <a:t>Uro</a:t>
            </a:r>
            <a:r>
              <a:rPr lang="en-US" dirty="0" smtClean="0"/>
              <a:t>- = bladder</a:t>
            </a:r>
          </a:p>
          <a:p>
            <a:pPr eaLnBrk="1" fontAlgn="auto" hangingPunct="1">
              <a:spcAft>
                <a:spcPts val="0"/>
              </a:spcAft>
              <a:buFont typeface="Arial" pitchFamily="34" charset="0"/>
              <a:buChar char="•"/>
              <a:defRPr/>
            </a:pPr>
            <a:r>
              <a:rPr lang="en-US" dirty="0" err="1" smtClean="0"/>
              <a:t>Retino</a:t>
            </a:r>
            <a:r>
              <a:rPr lang="en-US" dirty="0" smtClean="0"/>
              <a:t>- = eye</a:t>
            </a:r>
          </a:p>
          <a:p>
            <a:pPr eaLnBrk="1" fontAlgn="auto" hangingPunct="1">
              <a:spcAft>
                <a:spcPts val="0"/>
              </a:spcAft>
              <a:buFont typeface="Arial" pitchFamily="34" charset="0"/>
              <a:buChar char="•"/>
              <a:defRPr/>
            </a:pPr>
            <a:r>
              <a:rPr lang="en-US" dirty="0" err="1" smtClean="0"/>
              <a:t>Neuro</a:t>
            </a:r>
            <a:r>
              <a:rPr lang="en-US" dirty="0" smtClean="0"/>
              <a:t>- = brain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Grp="1" noChangeAspect="1" noChangeArrowheads="1"/>
          </p:cNvPicPr>
          <p:nvPr>
            <p:ph idx="1"/>
          </p:nvPr>
        </p:nvPicPr>
        <p:blipFill>
          <a:blip r:embed="rId2"/>
          <a:srcRect/>
          <a:stretch>
            <a:fillRect/>
          </a:stretch>
        </p:blipFill>
        <p:spPr>
          <a:xfrm>
            <a:off x="1319213" y="304800"/>
            <a:ext cx="5919787" cy="5597525"/>
          </a:xfrm>
          <a:noFill/>
        </p:spPr>
      </p:pic>
      <p:sp>
        <p:nvSpPr>
          <p:cNvPr id="23555" name="Rectangle 4"/>
          <p:cNvSpPr>
            <a:spLocks noChangeArrowheads="1"/>
          </p:cNvSpPr>
          <p:nvPr/>
        </p:nvSpPr>
        <p:spPr bwMode="auto">
          <a:xfrm>
            <a:off x="1676400" y="6019800"/>
            <a:ext cx="5486400" cy="369888"/>
          </a:xfrm>
          <a:prstGeom prst="rect">
            <a:avLst/>
          </a:prstGeom>
          <a:noFill/>
          <a:ln w="9525">
            <a:noFill/>
            <a:miter lim="800000"/>
            <a:headEnd/>
            <a:tailEnd/>
          </a:ln>
        </p:spPr>
        <p:txBody>
          <a:bodyPr>
            <a:spAutoFit/>
          </a:bodyPr>
          <a:lstStyle/>
          <a:p>
            <a:r>
              <a:rPr lang="en-US"/>
              <a:t>Chest x-ray showing lung cancer in the left lung.</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Grp="1" noChangeAspect="1" noChangeArrowheads="1"/>
          </p:cNvPicPr>
          <p:nvPr>
            <p:ph idx="1"/>
          </p:nvPr>
        </p:nvPicPr>
        <p:blipFill>
          <a:blip r:embed="rId2"/>
          <a:srcRect/>
          <a:stretch>
            <a:fillRect/>
          </a:stretch>
        </p:blipFill>
        <p:spPr>
          <a:xfrm>
            <a:off x="1600200" y="476250"/>
            <a:ext cx="6172200" cy="4629150"/>
          </a:xfrm>
          <a:noFill/>
        </p:spPr>
      </p:pic>
      <p:sp>
        <p:nvSpPr>
          <p:cNvPr id="24579" name="Rectangle 4"/>
          <p:cNvSpPr>
            <a:spLocks noChangeArrowheads="1"/>
          </p:cNvSpPr>
          <p:nvPr/>
        </p:nvSpPr>
        <p:spPr bwMode="auto">
          <a:xfrm>
            <a:off x="609600" y="5334000"/>
            <a:ext cx="8077200" cy="1200150"/>
          </a:xfrm>
          <a:prstGeom prst="rect">
            <a:avLst/>
          </a:prstGeom>
          <a:noFill/>
          <a:ln w="9525">
            <a:noFill/>
            <a:miter lim="800000"/>
            <a:headEnd/>
            <a:tailEnd/>
          </a:ln>
        </p:spPr>
        <p:txBody>
          <a:bodyPr>
            <a:spAutoFit/>
          </a:bodyPr>
          <a:lstStyle/>
          <a:p>
            <a:pPr algn="just"/>
            <a:r>
              <a:rPr lang="en-US"/>
              <a:t>Typical macroscopic appearance of cancer. This invasive </a:t>
            </a:r>
            <a:r>
              <a:rPr lang="en-US">
                <a:hlinkClick r:id="rId3" tooltip="Ductal carcinoma"/>
              </a:rPr>
              <a:t>ductal carcinoma</a:t>
            </a:r>
            <a:r>
              <a:rPr lang="en-US"/>
              <a:t> of the breast (pale area at the center) shows an oval tumor surrounded by spikes of whitish scar tissue in the surrounding yellow fatty tissue. The silhouette vaguely resembles a crab.</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Grp="1" noChangeAspect="1" noChangeArrowheads="1"/>
          </p:cNvPicPr>
          <p:nvPr>
            <p:ph idx="1"/>
          </p:nvPr>
        </p:nvPicPr>
        <p:blipFill>
          <a:blip r:embed="rId2"/>
          <a:srcRect/>
          <a:stretch>
            <a:fillRect/>
          </a:stretch>
        </p:blipFill>
        <p:spPr>
          <a:xfrm>
            <a:off x="1828800" y="990600"/>
            <a:ext cx="5283200" cy="3962400"/>
          </a:xfrm>
          <a:noFill/>
        </p:spPr>
      </p:pic>
      <p:sp>
        <p:nvSpPr>
          <p:cNvPr id="25603" name="Rectangle 4"/>
          <p:cNvSpPr>
            <a:spLocks noChangeArrowheads="1"/>
          </p:cNvSpPr>
          <p:nvPr/>
        </p:nvSpPr>
        <p:spPr bwMode="auto">
          <a:xfrm>
            <a:off x="762000" y="5410200"/>
            <a:ext cx="8077200" cy="369888"/>
          </a:xfrm>
          <a:prstGeom prst="rect">
            <a:avLst/>
          </a:prstGeom>
          <a:noFill/>
          <a:ln w="9525">
            <a:noFill/>
            <a:miter lim="800000"/>
            <a:headEnd/>
            <a:tailEnd/>
          </a:ln>
        </p:spPr>
        <p:txBody>
          <a:bodyPr>
            <a:spAutoFit/>
          </a:bodyPr>
          <a:lstStyle/>
          <a:p>
            <a:r>
              <a:rPr lang="en-US"/>
              <a:t>An invasive </a:t>
            </a:r>
            <a:r>
              <a:rPr lang="en-US">
                <a:hlinkClick r:id="rId3" tooltip="Colorectal carcinoma"/>
              </a:rPr>
              <a:t>colorectal carcinoma</a:t>
            </a:r>
            <a:r>
              <a:rPr lang="en-US"/>
              <a:t> (top center) in a </a:t>
            </a:r>
            <a:r>
              <a:rPr lang="en-US">
                <a:hlinkClick r:id="rId4" tooltip="Colectomy"/>
              </a:rPr>
              <a:t>colectomy</a:t>
            </a:r>
            <a:r>
              <a:rPr lang="en-US"/>
              <a:t> specimen.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Grp="1" noChangeAspect="1" noChangeArrowheads="1"/>
          </p:cNvPicPr>
          <p:nvPr>
            <p:ph idx="1"/>
          </p:nvPr>
        </p:nvPicPr>
        <p:blipFill>
          <a:blip r:embed="rId2"/>
          <a:srcRect/>
          <a:stretch>
            <a:fillRect/>
          </a:stretch>
        </p:blipFill>
        <p:spPr>
          <a:xfrm>
            <a:off x="3048000" y="381000"/>
            <a:ext cx="2438400" cy="4433888"/>
          </a:xfrm>
          <a:noFill/>
        </p:spPr>
      </p:pic>
      <p:sp>
        <p:nvSpPr>
          <p:cNvPr id="26627" name="Rectangle 4"/>
          <p:cNvSpPr>
            <a:spLocks noChangeArrowheads="1"/>
          </p:cNvSpPr>
          <p:nvPr/>
        </p:nvSpPr>
        <p:spPr bwMode="auto">
          <a:xfrm>
            <a:off x="381000" y="4876800"/>
            <a:ext cx="8763000" cy="369888"/>
          </a:xfrm>
          <a:prstGeom prst="rect">
            <a:avLst/>
          </a:prstGeom>
          <a:noFill/>
          <a:ln w="9525">
            <a:noFill/>
            <a:miter lim="800000"/>
            <a:headEnd/>
            <a:tailEnd/>
          </a:ln>
        </p:spPr>
        <p:txBody>
          <a:bodyPr>
            <a:spAutoFit/>
          </a:bodyPr>
          <a:lstStyle/>
          <a:p>
            <a:r>
              <a:rPr lang="en-US"/>
              <a:t>A </a:t>
            </a:r>
            <a:r>
              <a:rPr lang="en-US">
                <a:hlinkClick r:id="rId3" tooltip="Squamous cell carcinoma"/>
              </a:rPr>
              <a:t>squamous cell carcinoma</a:t>
            </a:r>
            <a:r>
              <a:rPr lang="en-US"/>
              <a:t> (the whitish tumor) near the </a:t>
            </a:r>
            <a:r>
              <a:rPr lang="en-US">
                <a:hlinkClick r:id="rId4" tooltip="Bronchi"/>
              </a:rPr>
              <a:t>bronchi</a:t>
            </a:r>
            <a:r>
              <a:rPr lang="en-US"/>
              <a:t> in a lung specimen.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Grp="1" noChangeAspect="1" noChangeArrowheads="1"/>
          </p:cNvPicPr>
          <p:nvPr>
            <p:ph idx="1"/>
          </p:nvPr>
        </p:nvPicPr>
        <p:blipFill>
          <a:blip r:embed="rId2"/>
          <a:srcRect/>
          <a:stretch>
            <a:fillRect/>
          </a:stretch>
        </p:blipFill>
        <p:spPr>
          <a:xfrm>
            <a:off x="2057400" y="1143000"/>
            <a:ext cx="4767263" cy="3733800"/>
          </a:xfrm>
          <a:noFill/>
        </p:spPr>
      </p:pic>
      <p:sp>
        <p:nvSpPr>
          <p:cNvPr id="27651" name="Rectangle 4"/>
          <p:cNvSpPr>
            <a:spLocks noChangeArrowheads="1"/>
          </p:cNvSpPr>
          <p:nvPr/>
        </p:nvSpPr>
        <p:spPr bwMode="auto">
          <a:xfrm>
            <a:off x="1219200" y="5105400"/>
            <a:ext cx="7239000" cy="369888"/>
          </a:xfrm>
          <a:prstGeom prst="rect">
            <a:avLst/>
          </a:prstGeom>
          <a:noFill/>
          <a:ln w="9525">
            <a:noFill/>
            <a:miter lim="800000"/>
            <a:headEnd/>
            <a:tailEnd/>
          </a:ln>
        </p:spPr>
        <p:txBody>
          <a:bodyPr>
            <a:spAutoFit/>
          </a:bodyPr>
          <a:lstStyle/>
          <a:p>
            <a:r>
              <a:rPr lang="en-US"/>
              <a:t>A large invasive </a:t>
            </a:r>
            <a:r>
              <a:rPr lang="en-US">
                <a:hlinkClick r:id="rId3" tooltip="Mammary ductal carcinoma"/>
              </a:rPr>
              <a:t>ductal carcinoma</a:t>
            </a:r>
            <a:r>
              <a:rPr lang="en-US"/>
              <a:t> in a </a:t>
            </a:r>
            <a:r>
              <a:rPr lang="en-US">
                <a:hlinkClick r:id="rId4" tooltip="Mastectomy"/>
              </a:rPr>
              <a:t>mastectomy</a:t>
            </a:r>
            <a:r>
              <a:rPr lang="en-US"/>
              <a:t> specimen.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smtClean="0"/>
              <a:t>How is cancer diagnosed and staged?</a:t>
            </a:r>
            <a:br>
              <a:rPr lang="en-US" b="1" smtClean="0"/>
            </a:br>
            <a:endParaRPr lang="en-US" smtClean="0"/>
          </a:p>
        </p:txBody>
      </p:sp>
      <p:sp>
        <p:nvSpPr>
          <p:cNvPr id="28675" name="Content Placeholder 2"/>
          <p:cNvSpPr>
            <a:spLocks noGrp="1"/>
          </p:cNvSpPr>
          <p:nvPr>
            <p:ph idx="1"/>
          </p:nvPr>
        </p:nvSpPr>
        <p:spPr>
          <a:xfrm>
            <a:off x="457200" y="838200"/>
            <a:ext cx="8229600" cy="5638800"/>
          </a:xfrm>
        </p:spPr>
        <p:txBody>
          <a:bodyPr/>
          <a:lstStyle/>
          <a:p>
            <a:pPr algn="just" eaLnBrk="1" hangingPunct="1"/>
            <a:r>
              <a:rPr lang="en-US" sz="3000" smtClean="0"/>
              <a:t>Early detection of cancer can greatly improve the odds of successful treatment and survival. Physicians use information from symptoms and several other procedures to diagnose cancer. Imaging techniques such as X-rays, CT scans, MRI scans, PET scans, and ultrasound scans are used regularly in order to detect where a tumor is located and what organs may be affected by it. Doctors may also conduct an endoscopy, which is a procedure that uses a thin tube with a camera and light at one end, to look for abnormalities inside the body.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endParaRPr lang="en-US" smtClean="0"/>
          </a:p>
        </p:txBody>
      </p:sp>
      <p:sp>
        <p:nvSpPr>
          <p:cNvPr id="29699" name="Content Placeholder 2"/>
          <p:cNvSpPr>
            <a:spLocks noGrp="1"/>
          </p:cNvSpPr>
          <p:nvPr>
            <p:ph idx="1"/>
          </p:nvPr>
        </p:nvSpPr>
        <p:spPr>
          <a:xfrm>
            <a:off x="457200" y="2819400"/>
            <a:ext cx="8229600" cy="3886200"/>
          </a:xfrm>
        </p:spPr>
        <p:txBody>
          <a:bodyPr/>
          <a:lstStyle/>
          <a:p>
            <a:pPr algn="just" eaLnBrk="1" hangingPunct="1"/>
            <a:r>
              <a:rPr lang="en-US" sz="2400" smtClean="0"/>
              <a:t>Extracting cancer cells and looking at them under a microscope is the only absolute way to diagnose cancer. This procedure is called a biopsy. Other types of molecular diagnostic tests are frequently employed as well. Physicians will analyze your body's sugars, fats, proteins, and DNA at the molecular level. For example, cancerous prostate cells release a higher level of a chemical called PSA (prostate-specific antigen) into the bloodstream that can be detected by a blood test. Molecular diagnostics, biopsies, and imaging techniques are all used together to diagnose cancer. </a:t>
            </a:r>
          </a:p>
        </p:txBody>
      </p:sp>
      <p:pic>
        <p:nvPicPr>
          <p:cNvPr id="29700" name="Picture 2"/>
          <p:cNvPicPr>
            <a:picLocks noChangeAspect="1" noChangeArrowheads="1"/>
          </p:cNvPicPr>
          <p:nvPr/>
        </p:nvPicPr>
        <p:blipFill>
          <a:blip r:embed="rId2"/>
          <a:srcRect/>
          <a:stretch>
            <a:fillRect/>
          </a:stretch>
        </p:blipFill>
        <p:spPr bwMode="auto">
          <a:xfrm>
            <a:off x="2133600" y="152400"/>
            <a:ext cx="4010025" cy="266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381000"/>
            <a:ext cx="8229600" cy="6248400"/>
          </a:xfrm>
        </p:spPr>
        <p:txBody>
          <a:bodyPr rtlCol="0">
            <a:normAutofit/>
          </a:bodyPr>
          <a:lstStyle/>
          <a:p>
            <a:pPr algn="just" eaLnBrk="1" fontAlgn="auto" hangingPunct="1">
              <a:spcAft>
                <a:spcPts val="0"/>
              </a:spcAft>
              <a:buFont typeface="Arial" pitchFamily="34" charset="0"/>
              <a:buChar char="•"/>
              <a:defRPr/>
            </a:pPr>
            <a:r>
              <a:rPr lang="en-US" sz="2400" dirty="0" smtClean="0"/>
              <a:t>After a diagnosis is made, doctors find out how far the cancer has spread and determine the stage of the cancer. The stage determines which choices will be available for treatment and informs prognoses. The most common cancer staging method is called the TNM system. T (1-4) indicates the size and direct extent of the primary tumor, N (0-3) indicates the degree to which the cancer has spread to nearby lymph nodes, and M (0-1) indicates whether the cancer has metastasized to other organs in the body. A small tumor that has not spread to lymph nodes or distant organs may be staged as (T1, N0, M0), for example. </a:t>
            </a:r>
          </a:p>
          <a:p>
            <a:pPr marL="0" eaLnBrk="1" fontAlgn="auto" hangingPunct="1">
              <a:spcBef>
                <a:spcPts val="0"/>
              </a:spcBef>
              <a:spcAft>
                <a:spcPts val="0"/>
              </a:spcAft>
              <a:buFont typeface="Arial" pitchFamily="34" charset="0"/>
              <a:buNone/>
              <a:defRPr/>
            </a:pPr>
            <a:r>
              <a:rPr lang="en-US" sz="2400" dirty="0" smtClean="0"/>
              <a:t>	</a:t>
            </a:r>
          </a:p>
          <a:p>
            <a:pPr algn="just" eaLnBrk="1" fontAlgn="auto" hangingPunct="1">
              <a:spcAft>
                <a:spcPts val="0"/>
              </a:spcAft>
              <a:buFont typeface="Arial" pitchFamily="34" charset="0"/>
              <a:buNone/>
              <a:defRPr/>
            </a:pPr>
            <a:r>
              <a:rPr lang="en-US" sz="2400" dirty="0" smtClean="0"/>
              <a:t>	TNM descriptions then lead to a simpler categorization of stages, from 0 to 4, where lower numbers indicate that the cancer has spread less. While most Stage 1 tumors are curable, most Stage 4 tumors are inoperable or untreatable. </a:t>
            </a:r>
          </a:p>
          <a:p>
            <a:pPr eaLnBrk="1" fontAlgn="auto" hangingPunct="1">
              <a:spcAft>
                <a:spcPts val="0"/>
              </a:spcAft>
              <a:buFont typeface="Arial" pitchFamily="34" charset="0"/>
              <a:buChar char="•"/>
              <a:defRPr/>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257800"/>
          </a:xfrm>
        </p:spPr>
        <p:txBody>
          <a:bodyPr rtlCol="0">
            <a:normAutofit lnSpcReduction="10000"/>
          </a:bodyPr>
          <a:lstStyle/>
          <a:p>
            <a:pPr algn="just" eaLnBrk="1" fontAlgn="auto" hangingPunct="1">
              <a:spcAft>
                <a:spcPts val="0"/>
              </a:spcAft>
              <a:buFont typeface="Arial" pitchFamily="34" charset="0"/>
              <a:buChar char="•"/>
              <a:defRPr/>
            </a:pPr>
            <a:r>
              <a:rPr lang="en-US" dirty="0" smtClean="0"/>
              <a:t>Cancer harms the body when damaged cells divide uncontrollably to form lumps or masses of tissue called tumors (except in the case of leukemia where cancer prohibits normal blood function by abnormal cell division in the blood stream). Tumors can grow and interfere with the digestive, nervous, and circulatory systems, and they can release hormones that alter body function. Tumors that stay in one spot and demonstrate limited growth are generally considered to be benign.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How is cancer treated?</a:t>
            </a:r>
            <a:br>
              <a:rPr lang="en-US" b="1" dirty="0" smtClean="0"/>
            </a:br>
            <a:endParaRPr lang="en-US" dirty="0" smtClean="0"/>
          </a:p>
        </p:txBody>
      </p:sp>
      <p:sp>
        <p:nvSpPr>
          <p:cNvPr id="31747" name="Content Placeholder 2"/>
          <p:cNvSpPr>
            <a:spLocks noGrp="1"/>
          </p:cNvSpPr>
          <p:nvPr>
            <p:ph idx="1"/>
          </p:nvPr>
        </p:nvSpPr>
        <p:spPr>
          <a:xfrm>
            <a:off x="457200" y="1066800"/>
            <a:ext cx="8229600" cy="5059363"/>
          </a:xfrm>
        </p:spPr>
        <p:txBody>
          <a:bodyPr/>
          <a:lstStyle/>
          <a:p>
            <a:pPr algn="just" eaLnBrk="1" hangingPunct="1"/>
            <a:r>
              <a:rPr lang="en-US" dirty="0" smtClean="0"/>
              <a:t>Cancer treatment depends on the type of cancer, the stage of the cancer (how much it has spread), age, health status, and additional personal characteristics. There is no single treatment for cancer, and patients often receive a combination of therapies and palliative care. Treatments usually fall into one of the following categories: surgery, radiation, chemotherapy, immunotherapy, hormone therapy, or gene therapy.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Surgery</a:t>
            </a:r>
            <a:br>
              <a:rPr lang="en-US" b="1" dirty="0" smtClean="0"/>
            </a:br>
            <a:endParaRPr lang="en-US" dirty="0" smtClean="0"/>
          </a:p>
        </p:txBody>
      </p:sp>
      <p:sp>
        <p:nvSpPr>
          <p:cNvPr id="3" name="Content Placeholder 2"/>
          <p:cNvSpPr>
            <a:spLocks noGrp="1"/>
          </p:cNvSpPr>
          <p:nvPr>
            <p:ph idx="1"/>
          </p:nvPr>
        </p:nvSpPr>
        <p:spPr>
          <a:xfrm>
            <a:off x="457200" y="914400"/>
            <a:ext cx="8229600" cy="5211763"/>
          </a:xfrm>
        </p:spPr>
        <p:txBody>
          <a:bodyPr rtlCol="0">
            <a:normAutofit lnSpcReduction="10000"/>
          </a:bodyPr>
          <a:lstStyle/>
          <a:p>
            <a:pPr algn="just" eaLnBrk="1" fontAlgn="auto" hangingPunct="1">
              <a:spcAft>
                <a:spcPts val="0"/>
              </a:spcAft>
              <a:buFont typeface="Arial" pitchFamily="34" charset="0"/>
              <a:buChar char="•"/>
              <a:defRPr/>
            </a:pPr>
            <a:r>
              <a:rPr lang="en-US" dirty="0" smtClean="0"/>
              <a:t>Surgery is the oldest known treatment for cancer. If a cancer has not metastasized, it is possible to completely cure a patient by surgically removing the cancer from the body. This is often seen in the removal of the prostate or a breast or testicle. After the disease has spread, however, it is nearly impossible to remove all of the cancer cells. Surgery may also be instrumental in helping to control symptoms such as bowel obstruction or spinal cord compression.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Radiation</a:t>
            </a:r>
            <a:br>
              <a:rPr lang="en-US" b="1" dirty="0" smtClean="0"/>
            </a:br>
            <a:endParaRPr lang="en-US" dirty="0" smtClean="0"/>
          </a:p>
        </p:txBody>
      </p:sp>
      <p:pic>
        <p:nvPicPr>
          <p:cNvPr id="33795" name="Picture 2"/>
          <p:cNvPicPr>
            <a:picLocks noGrp="1" noChangeAspect="1" noChangeArrowheads="1"/>
          </p:cNvPicPr>
          <p:nvPr>
            <p:ph idx="1"/>
          </p:nvPr>
        </p:nvPicPr>
        <p:blipFill>
          <a:blip r:embed="rId2"/>
          <a:srcRect/>
          <a:stretch>
            <a:fillRect/>
          </a:stretch>
        </p:blipFill>
        <p:spPr>
          <a:xfrm>
            <a:off x="882650" y="1066800"/>
            <a:ext cx="7677150" cy="5105400"/>
          </a:xfr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a:xfrm>
            <a:off x="457200" y="304800"/>
            <a:ext cx="8229600" cy="6324600"/>
          </a:xfrm>
        </p:spPr>
        <p:txBody>
          <a:bodyPr/>
          <a:lstStyle/>
          <a:p>
            <a:pPr algn="just" eaLnBrk="1" hangingPunct="1"/>
            <a:r>
              <a:rPr lang="en-US" sz="2600" smtClean="0"/>
              <a:t>Radiation treatment, also known as radiotherapy, destroys cancer by focusing high-energy rays on the cancer cells. This causes damage to the molecules that make up the cancer cells and leads them to commit suicide. Radiotherapy utilizes high-energy gamma-rays that are emitted from metals such as radium or high-energy x-rays that are created in a special machine. Early radiation treatments caused severe side-effects because the energy beams would damage normal, healthy tissue, but technologies have improved so that beams can be more accurately targeted. Radiotherapy is used as a standalone treatment to shrink a tumor or destroy cancer cells (including those associated with leukemia and lymphoma), and it is also used in combination with other cancer treatments.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Chemotherapy</a:t>
            </a:r>
            <a:br>
              <a:rPr lang="en-US" b="1" dirty="0" smtClean="0"/>
            </a:br>
            <a:endParaRPr lang="en-US" dirty="0" smtClean="0"/>
          </a:p>
        </p:txBody>
      </p:sp>
      <p:sp>
        <p:nvSpPr>
          <p:cNvPr id="3" name="Content Placeholder 2"/>
          <p:cNvSpPr>
            <a:spLocks noGrp="1"/>
          </p:cNvSpPr>
          <p:nvPr>
            <p:ph idx="1"/>
          </p:nvPr>
        </p:nvSpPr>
        <p:spPr>
          <a:xfrm>
            <a:off x="457200" y="838200"/>
            <a:ext cx="8229600" cy="5287963"/>
          </a:xfrm>
        </p:spPr>
        <p:txBody>
          <a:bodyPr rtlCol="0">
            <a:normAutofit lnSpcReduction="10000"/>
          </a:bodyPr>
          <a:lstStyle/>
          <a:p>
            <a:pPr algn="just" eaLnBrk="1" fontAlgn="auto" hangingPunct="1">
              <a:spcAft>
                <a:spcPts val="0"/>
              </a:spcAft>
              <a:buFont typeface="Arial" pitchFamily="34" charset="0"/>
              <a:buChar char="•"/>
              <a:defRPr/>
            </a:pPr>
            <a:r>
              <a:rPr lang="en-US" sz="2400" dirty="0" smtClean="0"/>
              <a:t>Chemotherapy utilizes chemicals that interfere with the cell division process - damaging proteins or DNA - so that cancer cells will commit suicide. These treatments target any rapidly dividing cells (not necessarily just cancer cells), but normal cells usually can recover from any chemical-induced damage while cancer cells cannot. Chemotherapy is generally used to treat cancer that has spread or metastasized because the medicines travel throughout the entire body. It is a necessary treatment for some forms of leukemia and lymphoma. Chemotherapy treatment occurs in cycles so the body has time to heal between doses. However, there are still common side effects such as hair loss, nausea, fatigue, and vomiting. Combination therapies often include multiple types of chemotherapy or chemotherapy combined with other treatment options.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p:cNvSpPr>
            <a:spLocks noGrp="1"/>
          </p:cNvSpPr>
          <p:nvPr>
            <p:ph idx="1"/>
          </p:nvPr>
        </p:nvSpPr>
        <p:spPr>
          <a:xfrm>
            <a:off x="457200" y="152400"/>
            <a:ext cx="8229600" cy="6477000"/>
          </a:xfrm>
        </p:spPr>
        <p:txBody>
          <a:bodyPr/>
          <a:lstStyle/>
          <a:p>
            <a:pPr eaLnBrk="1" hangingPunct="1">
              <a:lnSpc>
                <a:spcPct val="80000"/>
              </a:lnSpc>
              <a:buFont typeface="Wingdings" pitchFamily="2" charset="2"/>
              <a:buNone/>
            </a:pPr>
            <a:r>
              <a:rPr lang="en-US" sz="2800" b="1" smtClean="0"/>
              <a:t>Classes of Chemotherapy Drugs</a:t>
            </a:r>
          </a:p>
          <a:p>
            <a:pPr eaLnBrk="1" hangingPunct="1">
              <a:lnSpc>
                <a:spcPct val="80000"/>
              </a:lnSpc>
              <a:buFont typeface="Wingdings" pitchFamily="2" charset="2"/>
              <a:buNone/>
            </a:pPr>
            <a:r>
              <a:rPr lang="en-US" sz="2800" b="1" smtClean="0"/>
              <a:t>1.	Alkylating agents</a:t>
            </a:r>
          </a:p>
          <a:p>
            <a:pPr eaLnBrk="1" hangingPunct="1">
              <a:lnSpc>
                <a:spcPct val="80000"/>
              </a:lnSpc>
            </a:pPr>
            <a:r>
              <a:rPr lang="en-US" sz="2800" b="1" smtClean="0"/>
              <a:t>1.	Action: create defects in tumor DNA</a:t>
            </a:r>
          </a:p>
          <a:p>
            <a:pPr eaLnBrk="1" hangingPunct="1">
              <a:lnSpc>
                <a:spcPct val="80000"/>
              </a:lnSpc>
            </a:pPr>
            <a:r>
              <a:rPr lang="en-US" sz="2800" b="1" smtClean="0"/>
              <a:t>2.	Examples:  Nitrogen Mustard, Cisplatin</a:t>
            </a:r>
          </a:p>
          <a:p>
            <a:pPr eaLnBrk="1" hangingPunct="1">
              <a:lnSpc>
                <a:spcPct val="80000"/>
              </a:lnSpc>
              <a:buFont typeface="Wingdings" pitchFamily="2" charset="2"/>
              <a:buNone/>
            </a:pPr>
            <a:r>
              <a:rPr lang="en-US" sz="2800" b="1" smtClean="0"/>
              <a:t>2.	Antimetabolites</a:t>
            </a:r>
          </a:p>
          <a:p>
            <a:pPr eaLnBrk="1" hangingPunct="1">
              <a:lnSpc>
                <a:spcPct val="80000"/>
              </a:lnSpc>
            </a:pPr>
            <a:r>
              <a:rPr lang="en-US" sz="2800" b="1" smtClean="0"/>
              <a:t>1.	Action: similar to metabolites needed for vital cell processes</a:t>
            </a:r>
          </a:p>
          <a:p>
            <a:pPr lvl="1" eaLnBrk="1" hangingPunct="1">
              <a:lnSpc>
                <a:spcPct val="80000"/>
              </a:lnSpc>
            </a:pPr>
            <a:r>
              <a:rPr lang="en-US" b="1" smtClean="0"/>
              <a:t>Counterfeit metabolites interfere with cell division</a:t>
            </a:r>
          </a:p>
          <a:p>
            <a:pPr eaLnBrk="1" hangingPunct="1">
              <a:lnSpc>
                <a:spcPct val="80000"/>
              </a:lnSpc>
            </a:pPr>
            <a:r>
              <a:rPr lang="en-US" sz="2800" b="1" smtClean="0"/>
              <a:t>2.	Examples:  Methotrexate; 5 fluorouracil</a:t>
            </a:r>
          </a:p>
          <a:p>
            <a:pPr eaLnBrk="1" hangingPunct="1">
              <a:lnSpc>
                <a:spcPct val="80000"/>
              </a:lnSpc>
            </a:pPr>
            <a:r>
              <a:rPr lang="en-US" sz="2800" b="1" smtClean="0"/>
              <a:t>3.	Toxic Effects: nausea, vomiting, stomatitis, diarrhea, alopecia, leukopenia</a:t>
            </a:r>
          </a:p>
          <a:p>
            <a:pPr eaLnBrk="1" hangingPunct="1">
              <a:lnSpc>
                <a:spcPct val="80000"/>
              </a:lnSpc>
              <a:buFont typeface="Wingdings" pitchFamily="2" charset="2"/>
              <a:buNone/>
            </a:pPr>
            <a:r>
              <a:rPr lang="en-US" sz="2800" b="1" smtClean="0"/>
              <a:t>3.	Antitumor Antibiotics</a:t>
            </a:r>
          </a:p>
          <a:p>
            <a:pPr eaLnBrk="1" hangingPunct="1">
              <a:lnSpc>
                <a:spcPct val="80000"/>
              </a:lnSpc>
            </a:pPr>
            <a:r>
              <a:rPr lang="en-US" sz="2800" b="1" smtClean="0"/>
              <a:t>1.	Action: interfere with DNA</a:t>
            </a:r>
          </a:p>
          <a:p>
            <a:pPr eaLnBrk="1" hangingPunct="1">
              <a:lnSpc>
                <a:spcPct val="80000"/>
              </a:lnSpc>
            </a:pPr>
            <a:r>
              <a:rPr lang="en-US" sz="2800" b="1" smtClean="0"/>
              <a:t>2.	Examples:  Actinomycin D, Bleomycin</a:t>
            </a:r>
          </a:p>
          <a:p>
            <a:pPr eaLnBrk="1" hangingPunct="1">
              <a:lnSpc>
                <a:spcPct val="80000"/>
              </a:lnSpc>
            </a:pPr>
            <a:r>
              <a:rPr lang="en-US" sz="2800" b="1" smtClean="0"/>
              <a:t>3.	Toxic Effect: damage to cardiac muscle</a:t>
            </a:r>
          </a:p>
          <a:p>
            <a:pPr eaLnBrk="1" hangingPunct="1">
              <a:buFont typeface="Arial" charset="0"/>
              <a:buNone/>
            </a:pPr>
            <a:endParaRPr lang="en-US" sz="200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idx="1"/>
          </p:nvPr>
        </p:nvSpPr>
        <p:spPr>
          <a:xfrm>
            <a:off x="457200" y="609600"/>
            <a:ext cx="8229600" cy="5943600"/>
          </a:xfrm>
        </p:spPr>
        <p:txBody>
          <a:bodyPr/>
          <a:lstStyle/>
          <a:p>
            <a:pPr eaLnBrk="1" hangingPunct="1">
              <a:buFont typeface="Wingdings" pitchFamily="2" charset="2"/>
              <a:buNone/>
            </a:pPr>
            <a:r>
              <a:rPr lang="en-US" b="1" smtClean="0"/>
              <a:t>4.	Antimiotic agents</a:t>
            </a:r>
          </a:p>
          <a:p>
            <a:pPr eaLnBrk="1" hangingPunct="1"/>
            <a:r>
              <a:rPr lang="en-US" b="1" smtClean="0"/>
              <a:t>1.	Action: Prevent cell division </a:t>
            </a:r>
          </a:p>
          <a:p>
            <a:pPr eaLnBrk="1" hangingPunct="1"/>
            <a:r>
              <a:rPr lang="en-US" b="1" smtClean="0"/>
              <a:t>2.	Examples:  Vincristine, Vinblastine</a:t>
            </a:r>
          </a:p>
          <a:p>
            <a:pPr eaLnBrk="1" hangingPunct="1"/>
            <a:r>
              <a:rPr lang="en-US" b="1" smtClean="0"/>
              <a:t>3.	Toxic Effects: affects neurotransmission, alopecia, bone marrow depression</a:t>
            </a:r>
          </a:p>
          <a:p>
            <a:pPr eaLnBrk="1" hangingPunct="1">
              <a:buFont typeface="Wingdings" pitchFamily="2" charset="2"/>
              <a:buNone/>
            </a:pPr>
            <a:r>
              <a:rPr lang="en-US" b="1" smtClean="0"/>
              <a:t>5.	Hormone agonist </a:t>
            </a:r>
          </a:p>
          <a:p>
            <a:pPr eaLnBrk="1" hangingPunct="1"/>
            <a:r>
              <a:rPr lang="en-US" b="1" smtClean="0"/>
              <a:t>1.	Action: large amounts of hormones upset the balance and alter the uptake of other hormones necessary for cell division</a:t>
            </a:r>
          </a:p>
          <a:p>
            <a:pPr eaLnBrk="1" hangingPunct="1"/>
            <a:r>
              <a:rPr lang="en-US" b="1" smtClean="0"/>
              <a:t>2.	Example: estrogen, progestin, androgen </a:t>
            </a:r>
          </a:p>
          <a:p>
            <a:pPr eaLnBrk="1" hangingPunct="1">
              <a:buFont typeface="Arial" charset="0"/>
              <a:buNone/>
            </a:pPr>
            <a:endParaRPr lang="en-US"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a:spLocks noGrp="1"/>
          </p:cNvSpPr>
          <p:nvPr>
            <p:ph idx="1"/>
          </p:nvPr>
        </p:nvSpPr>
        <p:spPr>
          <a:xfrm>
            <a:off x="457200" y="762000"/>
            <a:ext cx="8229600" cy="5364163"/>
          </a:xfrm>
        </p:spPr>
        <p:txBody>
          <a:bodyPr/>
          <a:lstStyle/>
          <a:p>
            <a:pPr eaLnBrk="1" hangingPunct="1">
              <a:lnSpc>
                <a:spcPct val="90000"/>
              </a:lnSpc>
              <a:buFont typeface="Wingdings" pitchFamily="2" charset="2"/>
              <a:buNone/>
            </a:pPr>
            <a:r>
              <a:rPr lang="en-US" sz="2800" b="1" smtClean="0"/>
              <a:t>6.	Hormone Antagonist</a:t>
            </a:r>
          </a:p>
          <a:p>
            <a:pPr eaLnBrk="1" hangingPunct="1">
              <a:lnSpc>
                <a:spcPct val="90000"/>
              </a:lnSpc>
            </a:pPr>
            <a:r>
              <a:rPr lang="en-US" sz="2800" b="1" smtClean="0"/>
              <a:t>1.	Action: block hormones on hormone-binding tumors (breast, prostate, endometrium; cause tumor regression</a:t>
            </a:r>
          </a:p>
          <a:p>
            <a:pPr lvl="1" eaLnBrk="1" hangingPunct="1">
              <a:lnSpc>
                <a:spcPct val="90000"/>
              </a:lnSpc>
            </a:pPr>
            <a:r>
              <a:rPr lang="en-US" sz="2300" b="1" smtClean="0"/>
              <a:t>Decreasing the amount of hormones can decrease the cancer growth rate</a:t>
            </a:r>
          </a:p>
          <a:p>
            <a:pPr lvl="1" eaLnBrk="1" hangingPunct="1">
              <a:lnSpc>
                <a:spcPct val="90000"/>
              </a:lnSpc>
            </a:pPr>
            <a:r>
              <a:rPr lang="en-US" sz="2300" b="1" smtClean="0"/>
              <a:t>Does not cure, but increases survival rates</a:t>
            </a:r>
          </a:p>
          <a:p>
            <a:pPr eaLnBrk="1" hangingPunct="1">
              <a:lnSpc>
                <a:spcPct val="90000"/>
              </a:lnSpc>
            </a:pPr>
            <a:r>
              <a:rPr lang="en-US" sz="2800" b="1" smtClean="0"/>
              <a:t>2.	Examples:  Tamoxifen (breast); Flutamide (prostate)</a:t>
            </a:r>
          </a:p>
          <a:p>
            <a:pPr eaLnBrk="1" hangingPunct="1">
              <a:lnSpc>
                <a:spcPct val="90000"/>
              </a:lnSpc>
            </a:pPr>
            <a:r>
              <a:rPr lang="en-US" sz="2800" b="1" smtClean="0"/>
              <a:t>3.	Toxic  Effects: altered secondary sex characteristics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457200" y="609600"/>
            <a:ext cx="8229600" cy="5516563"/>
          </a:xfrm>
        </p:spPr>
        <p:txBody>
          <a:bodyPr/>
          <a:lstStyle/>
          <a:p>
            <a:pPr eaLnBrk="1" hangingPunct="1"/>
            <a:r>
              <a:rPr lang="en-US" b="1" smtClean="0"/>
              <a:t>7. Hormone inhibitors</a:t>
            </a:r>
          </a:p>
          <a:p>
            <a:pPr lvl="1" eaLnBrk="1" hangingPunct="1"/>
            <a:r>
              <a:rPr lang="en-US" b="1" smtClean="0"/>
              <a:t>Aromatase inhibitors (Arimidex, Aromasin)</a:t>
            </a:r>
          </a:p>
          <a:p>
            <a:pPr lvl="2" eaLnBrk="1" hangingPunct="1"/>
            <a:r>
              <a:rPr lang="en-US" b="1" smtClean="0"/>
              <a:t>Prevents production of aromatase which is needed for estrogen production</a:t>
            </a:r>
          </a:p>
          <a:p>
            <a:pPr lvl="2" eaLnBrk="1" hangingPunct="1"/>
            <a:r>
              <a:rPr lang="en-US" b="1" smtClean="0"/>
              <a:t>Used in post menopausal women</a:t>
            </a:r>
          </a:p>
          <a:p>
            <a:pPr lvl="2" eaLnBrk="1" hangingPunct="1"/>
            <a:r>
              <a:rPr lang="en-US" b="1" smtClean="0"/>
              <a:t>Side effects</a:t>
            </a:r>
          </a:p>
          <a:p>
            <a:pPr lvl="3" eaLnBrk="1" hangingPunct="1"/>
            <a:r>
              <a:rPr lang="en-US" b="1" smtClean="0"/>
              <a:t>Masculinizing effects in women</a:t>
            </a:r>
          </a:p>
          <a:p>
            <a:pPr lvl="3" eaLnBrk="1" hangingPunct="1"/>
            <a:r>
              <a:rPr lang="en-US" b="1" smtClean="0"/>
              <a:t>Fluid retention</a:t>
            </a:r>
          </a:p>
          <a:p>
            <a:pPr eaLnBrk="1" hangingPunct="1"/>
            <a:endParaRPr lang="en-US"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Immunotherapy</a:t>
            </a:r>
            <a:br>
              <a:rPr lang="en-US" b="1" dirty="0" smtClean="0"/>
            </a:br>
            <a:endParaRPr lang="en-US" dirty="0" smtClean="0"/>
          </a:p>
        </p:txBody>
      </p:sp>
      <p:sp>
        <p:nvSpPr>
          <p:cNvPr id="3" name="Content Placeholder 2"/>
          <p:cNvSpPr>
            <a:spLocks noGrp="1"/>
          </p:cNvSpPr>
          <p:nvPr>
            <p:ph idx="1"/>
          </p:nvPr>
        </p:nvSpPr>
        <p:spPr>
          <a:xfrm>
            <a:off x="457200" y="838200"/>
            <a:ext cx="8229600" cy="5287963"/>
          </a:xfrm>
        </p:spPr>
        <p:txBody>
          <a:bodyPr rtlCol="0">
            <a:normAutofit lnSpcReduction="10000"/>
          </a:bodyPr>
          <a:lstStyle/>
          <a:p>
            <a:pPr algn="just" eaLnBrk="1" fontAlgn="auto" hangingPunct="1">
              <a:spcAft>
                <a:spcPts val="0"/>
              </a:spcAft>
              <a:buFont typeface="Arial" pitchFamily="34" charset="0"/>
              <a:buChar char="•"/>
              <a:defRPr/>
            </a:pPr>
            <a:r>
              <a:rPr lang="en-US" sz="2300" dirty="0" smtClean="0"/>
              <a:t>Immunotherapy aims to get the body's immune system to fight the tumor. Local immunotherapy injects a treatment into an affected area, for example, to cause inflammation that causes a tumor to shrink. Systemic immunotherapy treats the whole body by administering an agent such as the protein interferon alpha that can shrink tumors. Immunotherapy can also be considered non-specific if it improves cancer-fighting abilities by stimulating the entire immune system, and it can be considered targeted if the treatment specifically tells the immune system to destroy cancer cells. These therapies are relatively young, but researchers have had success with treatments that introduce antibodies to the body that inhibit the growth of breast cancer cells. Bone marrow transplantation (</a:t>
            </a:r>
            <a:r>
              <a:rPr lang="en-US" sz="2300" dirty="0" err="1" smtClean="0"/>
              <a:t>hematopoetic</a:t>
            </a:r>
            <a:r>
              <a:rPr lang="en-US" sz="2300" dirty="0" smtClean="0"/>
              <a:t> stem cell transplantation) can also be considered immunotherapy because the donor's immune cells will often attack the tumor or cancer cells that are present in the host.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a:xfrm>
            <a:off x="457200" y="2286000"/>
            <a:ext cx="8229600" cy="4114800"/>
          </a:xfrm>
        </p:spPr>
        <p:txBody>
          <a:bodyPr rtlCol="0">
            <a:normAutofit lnSpcReduction="10000"/>
          </a:bodyPr>
          <a:lstStyle/>
          <a:p>
            <a:pPr eaLnBrk="1" fontAlgn="auto" hangingPunct="1">
              <a:spcAft>
                <a:spcPts val="0"/>
              </a:spcAft>
              <a:buFont typeface="Arial" pitchFamily="34" charset="0"/>
              <a:buChar char="•"/>
              <a:defRPr/>
            </a:pPr>
            <a:r>
              <a:rPr lang="en-US" sz="3000" dirty="0" smtClean="0"/>
              <a:t>More dangerous, or malignant, tumors form when two things occur: </a:t>
            </a:r>
          </a:p>
          <a:p>
            <a:pPr eaLnBrk="1" fontAlgn="auto" hangingPunct="1">
              <a:spcAft>
                <a:spcPts val="0"/>
              </a:spcAft>
              <a:buFont typeface="Arial" pitchFamily="34" charset="0"/>
              <a:buNone/>
              <a:defRPr/>
            </a:pPr>
            <a:r>
              <a:rPr lang="en-US" sz="3000" dirty="0" smtClean="0"/>
              <a:t>1. A cancerous cell manages to move throughout the body using the blood or lymph systems, destroying healthy tissue in a process called invasion</a:t>
            </a:r>
          </a:p>
          <a:p>
            <a:pPr eaLnBrk="1" fontAlgn="auto" hangingPunct="1">
              <a:spcAft>
                <a:spcPts val="0"/>
              </a:spcAft>
              <a:buFont typeface="Arial" pitchFamily="34" charset="0"/>
              <a:buNone/>
              <a:defRPr/>
            </a:pPr>
            <a:r>
              <a:rPr lang="en-US" sz="3000" dirty="0" smtClean="0"/>
              <a:t>2. That cell manages to divide and grow, making new blood vessels to feed itself in a process called angiogenesis.</a:t>
            </a:r>
          </a:p>
          <a:p>
            <a:pPr eaLnBrk="1" fontAlgn="auto" hangingPunct="1">
              <a:spcAft>
                <a:spcPts val="0"/>
              </a:spcAft>
              <a:buFont typeface="Arial" pitchFamily="34" charset="0"/>
              <a:buChar char="•"/>
              <a:defRPr/>
            </a:pPr>
            <a:endParaRPr lang="en-US" dirty="0" smtClean="0"/>
          </a:p>
        </p:txBody>
      </p:sp>
      <p:pic>
        <p:nvPicPr>
          <p:cNvPr id="5124" name="Picture 3"/>
          <p:cNvPicPr>
            <a:picLocks noChangeAspect="1" noChangeArrowheads="1"/>
          </p:cNvPicPr>
          <p:nvPr/>
        </p:nvPicPr>
        <p:blipFill>
          <a:blip r:embed="rId2"/>
          <a:srcRect/>
          <a:stretch>
            <a:fillRect/>
          </a:stretch>
        </p:blipFill>
        <p:spPr bwMode="auto">
          <a:xfrm>
            <a:off x="2895600" y="152400"/>
            <a:ext cx="2844800" cy="213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Hormone therapy</a:t>
            </a:r>
            <a:br>
              <a:rPr lang="en-US" b="1" dirty="0" smtClean="0"/>
            </a:br>
            <a:endParaRPr lang="en-US" dirty="0" smtClean="0"/>
          </a:p>
        </p:txBody>
      </p:sp>
      <p:sp>
        <p:nvSpPr>
          <p:cNvPr id="41987" name="Content Placeholder 2"/>
          <p:cNvSpPr>
            <a:spLocks noGrp="1"/>
          </p:cNvSpPr>
          <p:nvPr>
            <p:ph idx="1"/>
          </p:nvPr>
        </p:nvSpPr>
        <p:spPr>
          <a:xfrm>
            <a:off x="457200" y="1143000"/>
            <a:ext cx="8229600" cy="5410200"/>
          </a:xfrm>
        </p:spPr>
        <p:txBody>
          <a:bodyPr/>
          <a:lstStyle/>
          <a:p>
            <a:pPr algn="just" eaLnBrk="1" hangingPunct="1"/>
            <a:r>
              <a:rPr lang="en-US" sz="2600" smtClean="0"/>
              <a:t>Several cancers have been linked to some types of hormones, most notably breast and prostate cancer. Hormone therapy is designed to alter hormone production in the body so that cancer cells stop growing or are killed completely. Breast cancer hormone therapies often focus on reducing estrogen levels (a common drug for this is tamoxifen) and prostate cancer hormone therapies often focus on reducing testosterone levels. In addition, some leukemia and lymphoma cases can be treated with the hormone cortisone.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Gene therapy</a:t>
            </a:r>
            <a:br>
              <a:rPr lang="en-US" b="1" dirty="0" smtClean="0"/>
            </a:br>
            <a:endParaRPr lang="en-US" dirty="0" smtClean="0"/>
          </a:p>
        </p:txBody>
      </p:sp>
      <p:sp>
        <p:nvSpPr>
          <p:cNvPr id="43011" name="Content Placeholder 2"/>
          <p:cNvSpPr>
            <a:spLocks noGrp="1"/>
          </p:cNvSpPr>
          <p:nvPr>
            <p:ph idx="1"/>
          </p:nvPr>
        </p:nvSpPr>
        <p:spPr>
          <a:xfrm>
            <a:off x="457200" y="838200"/>
            <a:ext cx="8229600" cy="5287963"/>
          </a:xfrm>
        </p:spPr>
        <p:txBody>
          <a:bodyPr/>
          <a:lstStyle/>
          <a:p>
            <a:pPr algn="just" eaLnBrk="1" hangingPunct="1"/>
            <a:r>
              <a:rPr lang="en-US" sz="2800" smtClean="0"/>
              <a:t>The goal of gene therapy is to replace damaged genes with ones that work to address a root cause of cancer: damage to DNA. For example, researchers are trying to replace the damaged gene that signals cells to stop dividing (the p53 gene) with a copy of a working gene. Other gene-based therapies focus on further damaging cancer cell DNA to the point where the cell commits suicide. Gene therapy is a very young field and has not yet resulted in any successful treatments.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0"/>
            <a:ext cx="8229600" cy="1143000"/>
          </a:xfrm>
        </p:spPr>
        <p:txBody>
          <a:bodyPr rtlCol="0">
            <a:normAutofit fontScale="90000"/>
          </a:bodyPr>
          <a:lstStyle/>
          <a:p>
            <a:pPr eaLnBrk="1" fontAlgn="auto" hangingPunct="1">
              <a:spcAft>
                <a:spcPts val="0"/>
              </a:spcAft>
              <a:defRPr/>
            </a:pPr>
            <a:r>
              <a:rPr lang="en-US" b="1" dirty="0" smtClean="0"/>
              <a:t>How can cancer be prevented?</a:t>
            </a:r>
            <a:br>
              <a:rPr lang="en-US" b="1" dirty="0" smtClean="0"/>
            </a:br>
            <a:endParaRPr lang="en-US"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rtlCol="0">
            <a:normAutofit lnSpcReduction="10000"/>
          </a:bodyPr>
          <a:lstStyle/>
          <a:p>
            <a:pPr algn="just" eaLnBrk="1" fontAlgn="auto" hangingPunct="1">
              <a:spcAft>
                <a:spcPts val="0"/>
              </a:spcAft>
              <a:buFont typeface="Arial" pitchFamily="34" charset="0"/>
              <a:buChar char="•"/>
              <a:defRPr/>
            </a:pPr>
            <a:r>
              <a:rPr lang="en-US" sz="2800" dirty="0" smtClean="0"/>
              <a:t>Cancers that are closely linked to certain behaviors are the easiest to prevent. For example, choosing not to smoke tobacco or drink alcohol significantly lower the risk of several types of cancer - most notably lung, throat, mouth, and liver cancer. Even if you are a current tobacco user, quitting can still greatly reduce your chances of getting cancer. </a:t>
            </a:r>
          </a:p>
          <a:p>
            <a:pPr algn="just" eaLnBrk="1" fontAlgn="auto" hangingPunct="1">
              <a:spcAft>
                <a:spcPts val="0"/>
              </a:spcAft>
              <a:buFont typeface="Arial" pitchFamily="34" charset="0"/>
              <a:buChar char="•"/>
              <a:defRPr/>
            </a:pPr>
            <a:r>
              <a:rPr lang="en-US" sz="2800" dirty="0" smtClean="0"/>
              <a:t>Skin cancer can be prevented by staying in the shade, protecting yourself with a hat and shirt when in the sun, and using sunscreen. Diet is also an important part of cancer prevention since what we eat has been linked to the disease. Physicians recommend diets that are low in fat and rich in fresh fruits and vegetables and whole grains. </a:t>
            </a:r>
          </a:p>
          <a:p>
            <a:pPr eaLnBrk="1" fontAlgn="auto" hangingPunct="1">
              <a:spcAft>
                <a:spcPts val="0"/>
              </a:spcAft>
              <a:buFont typeface="Arial" pitchFamily="34" charset="0"/>
              <a:buChar char="•"/>
              <a:defRPr/>
            </a:pPr>
            <a:endParaRPr lang="en-US" sz="2400"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p:cNvSpPr>
            <a:spLocks noGrp="1"/>
          </p:cNvSpPr>
          <p:nvPr>
            <p:ph idx="1"/>
          </p:nvPr>
        </p:nvSpPr>
        <p:spPr>
          <a:xfrm>
            <a:off x="457200" y="381000"/>
            <a:ext cx="8229600" cy="6096000"/>
          </a:xfrm>
        </p:spPr>
        <p:txBody>
          <a:bodyPr/>
          <a:lstStyle/>
          <a:p>
            <a:pPr algn="just" eaLnBrk="1" hangingPunct="1"/>
            <a:r>
              <a:rPr lang="en-US" sz="2800" smtClean="0"/>
              <a:t>Certain vaccinations have been associated with the prevention of some cancers. For example, many women receive a vaccination for the human papillomavirus because of the virus's relationship with cervical cancer. Hepatitis B vaccines prevent the hepatitis B virus, which can cause liver cancer. </a:t>
            </a:r>
          </a:p>
          <a:p>
            <a:pPr algn="just" eaLnBrk="1" hangingPunct="1"/>
            <a:r>
              <a:rPr lang="en-US" sz="2800" smtClean="0"/>
              <a:t>Some cancer prevention is based on systematic screening in order to detect small irregularities or tumors as early as possible even if there are no clear symptoms present. Breast self-examination, mammograms, testicular self-examination, and Pap smears are common screening methods for various cancers. </a:t>
            </a:r>
          </a:p>
          <a:p>
            <a:pPr eaLnBrk="1" hangingPunct="1"/>
            <a:endParaRPr lang="en-US" sz="280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2"/>
          <p:cNvSpPr>
            <a:spLocks noGrp="1"/>
          </p:cNvSpPr>
          <p:nvPr>
            <p:ph idx="1"/>
          </p:nvPr>
        </p:nvSpPr>
        <p:spPr>
          <a:xfrm>
            <a:off x="457200" y="533400"/>
            <a:ext cx="8229600" cy="5821363"/>
          </a:xfrm>
        </p:spPr>
        <p:txBody>
          <a:bodyPr/>
          <a:lstStyle/>
          <a:p>
            <a:pPr algn="just" eaLnBrk="1" hangingPunct="1">
              <a:lnSpc>
                <a:spcPct val="90000"/>
              </a:lnSpc>
              <a:buFont typeface="Arial" charset="0"/>
              <a:buNone/>
            </a:pPr>
            <a:r>
              <a:rPr lang="en-US" b="1" smtClean="0"/>
              <a:t>Nursing role includes health promotion to lower the controllable risks</a:t>
            </a:r>
          </a:p>
          <a:p>
            <a:pPr algn="just" eaLnBrk="1" hangingPunct="1">
              <a:lnSpc>
                <a:spcPct val="90000"/>
              </a:lnSpc>
              <a:buFont typeface="Wingdings" pitchFamily="2" charset="2"/>
              <a:buNone/>
            </a:pPr>
            <a:r>
              <a:rPr lang="en-US" sz="2600" b="1" smtClean="0"/>
              <a:t>1.	Routine medical check up and screenings</a:t>
            </a:r>
          </a:p>
          <a:p>
            <a:pPr algn="just" eaLnBrk="1" hangingPunct="1">
              <a:lnSpc>
                <a:spcPct val="90000"/>
              </a:lnSpc>
              <a:buFont typeface="Wingdings" pitchFamily="2" charset="2"/>
              <a:buNone/>
            </a:pPr>
            <a:r>
              <a:rPr lang="en-US" sz="2600" b="1" smtClean="0"/>
              <a:t>2.	Client awareness to act if symptoms of cancer occur </a:t>
            </a:r>
          </a:p>
          <a:p>
            <a:pPr algn="just" eaLnBrk="1" hangingPunct="1">
              <a:lnSpc>
                <a:spcPct val="90000"/>
              </a:lnSpc>
              <a:buFont typeface="Wingdings" pitchFamily="2" charset="2"/>
              <a:buNone/>
            </a:pPr>
            <a:r>
              <a:rPr lang="en-US" sz="2600" b="1" smtClean="0"/>
              <a:t>3.	Screening examination recommendations by American Cancer Society; specifics are made according to age and frequencies</a:t>
            </a:r>
          </a:p>
          <a:p>
            <a:pPr algn="just" eaLnBrk="1" hangingPunct="1">
              <a:lnSpc>
                <a:spcPct val="90000"/>
              </a:lnSpc>
            </a:pPr>
            <a:r>
              <a:rPr lang="en-US" sz="2600" b="1" smtClean="0"/>
              <a:t>a.	Breast Cancer: self-breast exam, breast examination by health care professionals, screening mammogram </a:t>
            </a:r>
          </a:p>
          <a:p>
            <a:pPr algn="just" eaLnBrk="1" hangingPunct="1">
              <a:lnSpc>
                <a:spcPct val="90000"/>
              </a:lnSpc>
            </a:pPr>
            <a:r>
              <a:rPr lang="en-US" sz="2600" b="1" smtClean="0"/>
              <a:t>b.	Colon and Rectal Cancer: fecal occult blood, flexible sigmoidoscopy, colonoscopy</a:t>
            </a:r>
          </a:p>
          <a:p>
            <a:pPr algn="just" eaLnBrk="1" hangingPunct="1">
              <a:lnSpc>
                <a:spcPct val="90000"/>
              </a:lnSpc>
            </a:pPr>
            <a:r>
              <a:rPr lang="en-US" sz="2600" b="1" smtClean="0"/>
              <a:t>c.	Cervical, Uterine Cancer: Papanicolaou (Pap) test</a:t>
            </a:r>
          </a:p>
          <a:p>
            <a:pPr algn="just" eaLnBrk="1" hangingPunct="1">
              <a:lnSpc>
                <a:spcPct val="90000"/>
              </a:lnSpc>
            </a:pPr>
            <a:r>
              <a:rPr lang="en-US" sz="2600" b="1" smtClean="0"/>
              <a:t>d.	Prostate Cancer: digital</a:t>
            </a:r>
            <a:r>
              <a:rPr lang="en-US" sz="2800" b="1" smtClean="0"/>
              <a:t> rectal exam, Prostate-specific antigen (PSA) test</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endParaRPr lang="en-US" smtClean="0"/>
          </a:p>
        </p:txBody>
      </p:sp>
      <p:sp>
        <p:nvSpPr>
          <p:cNvPr id="48131" name="Content Placeholder 2"/>
          <p:cNvSpPr>
            <a:spLocks noGrp="1"/>
          </p:cNvSpPr>
          <p:nvPr>
            <p:ph idx="1"/>
          </p:nvPr>
        </p:nvSpPr>
        <p:spPr/>
        <p:txBody>
          <a:bodyPr/>
          <a:lstStyle/>
          <a:p>
            <a:pPr eaLnBrk="1" hangingPunct="1"/>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457200" y="762000"/>
            <a:ext cx="8229600" cy="5364163"/>
          </a:xfrm>
        </p:spPr>
        <p:txBody>
          <a:bodyPr/>
          <a:lstStyle/>
          <a:p>
            <a:pPr algn="just" eaLnBrk="1" hangingPunct="1"/>
            <a:r>
              <a:rPr lang="en-US" dirty="0" smtClean="0"/>
              <a:t>When a tumor successfully spreads to other parts of the body and grows, invading and destroying other healthy tissues, it is said to have metastasized. This process itself is called metastasis, and the result is a serious condition that is very difficult to treat.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p:txBody>
          <a:bodyPr/>
          <a:lstStyle/>
          <a:p>
            <a:pPr algn="ctr" eaLnBrk="1" hangingPunct="1">
              <a:buFont typeface="Arial" charset="0"/>
              <a:buNone/>
            </a:pPr>
            <a:r>
              <a:rPr lang="en-US" sz="5400" b="1" dirty="0" smtClean="0"/>
              <a:t>What causes cancer?</a:t>
            </a:r>
          </a:p>
          <a:p>
            <a:pPr eaLnBrk="1" hangingPunct="1"/>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p:txBody>
          <a:bodyPr rtlCol="0">
            <a:normAutofit fontScale="92500" lnSpcReduction="10000"/>
          </a:bodyPr>
          <a:lstStyle/>
          <a:p>
            <a:pPr algn="just" eaLnBrk="1" fontAlgn="auto" hangingPunct="1">
              <a:spcAft>
                <a:spcPts val="0"/>
              </a:spcAft>
              <a:buFont typeface="Arial" pitchFamily="34" charset="0"/>
              <a:buChar char="•"/>
              <a:defRPr/>
            </a:pPr>
            <a:r>
              <a:rPr lang="en-US" dirty="0" smtClean="0"/>
              <a:t>Cancer is ultimately the result of cells that uncontrollably grow and do not die. Normal cells in the body follow an orderly path of growth, division, and death. Programmed cell death is called apoptosis, and when this process breaks down, cancer begins to form. Unlike regular cells, cancer cells do not experience programmatic death and instead continue to grow and divide. This leads to a mass of abnormal cells that grows out of control.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p:txBody>
          <a:bodyPr rtlCol="0">
            <a:normAutofit fontScale="92500" lnSpcReduction="20000"/>
          </a:bodyPr>
          <a:lstStyle/>
          <a:p>
            <a:pPr algn="just" eaLnBrk="1" fontAlgn="auto" hangingPunct="1">
              <a:spcAft>
                <a:spcPts val="0"/>
              </a:spcAft>
              <a:buFont typeface="Arial" pitchFamily="34" charset="0"/>
              <a:buChar char="•"/>
              <a:defRPr/>
            </a:pPr>
            <a:r>
              <a:rPr lang="en-US" dirty="0" smtClean="0">
                <a:latin typeface="+mj-lt"/>
              </a:rPr>
              <a:t>Cancers are caused by abnormalities in the </a:t>
            </a:r>
            <a:r>
              <a:rPr lang="en-US" dirty="0" smtClean="0">
                <a:latin typeface="+mj-lt"/>
                <a:hlinkClick r:id="rId2" tooltip="Genome"/>
              </a:rPr>
              <a:t>genetic material</a:t>
            </a:r>
            <a:r>
              <a:rPr lang="en-US" dirty="0" smtClean="0">
                <a:latin typeface="+mj-lt"/>
              </a:rPr>
              <a:t> of the </a:t>
            </a:r>
            <a:r>
              <a:rPr lang="en-US" dirty="0" smtClean="0">
                <a:latin typeface="+mj-lt"/>
                <a:hlinkClick r:id="rId3" tooltip="Malignant transformation"/>
              </a:rPr>
              <a:t>transformed</a:t>
            </a:r>
            <a:r>
              <a:rPr lang="en-US" dirty="0" smtClean="0">
                <a:latin typeface="+mj-lt"/>
              </a:rPr>
              <a:t> cells. These abnormalities may be due to the effects of </a:t>
            </a:r>
            <a:r>
              <a:rPr lang="en-US" dirty="0" smtClean="0">
                <a:latin typeface="+mj-lt"/>
                <a:hlinkClick r:id="rId4" tooltip="Carcinogens"/>
              </a:rPr>
              <a:t>carcinogens</a:t>
            </a:r>
            <a:r>
              <a:rPr lang="en-US" dirty="0" smtClean="0">
                <a:latin typeface="+mj-lt"/>
              </a:rPr>
              <a:t>, such as </a:t>
            </a:r>
            <a:r>
              <a:rPr lang="en-US" dirty="0" smtClean="0">
                <a:latin typeface="+mj-lt"/>
                <a:hlinkClick r:id="rId5" tooltip="Tobacco smoke"/>
              </a:rPr>
              <a:t>tobacco smoke</a:t>
            </a:r>
            <a:r>
              <a:rPr lang="en-US" dirty="0" smtClean="0">
                <a:latin typeface="+mj-lt"/>
              </a:rPr>
              <a:t>, </a:t>
            </a:r>
            <a:r>
              <a:rPr lang="en-US" dirty="0" smtClean="0">
                <a:latin typeface="+mj-lt"/>
                <a:hlinkClick r:id="rId6" tooltip="Electromagnetic radiation"/>
              </a:rPr>
              <a:t>radiation</a:t>
            </a:r>
            <a:r>
              <a:rPr lang="en-US" dirty="0" smtClean="0">
                <a:latin typeface="+mj-lt"/>
              </a:rPr>
              <a:t>, </a:t>
            </a:r>
            <a:r>
              <a:rPr lang="en-US" dirty="0" smtClean="0">
                <a:latin typeface="+mj-lt"/>
                <a:hlinkClick r:id="rId7" tooltip="Chemicals"/>
              </a:rPr>
              <a:t>chemicals</a:t>
            </a:r>
            <a:r>
              <a:rPr lang="en-US" dirty="0" smtClean="0">
                <a:latin typeface="+mj-lt"/>
              </a:rPr>
              <a:t>, or </a:t>
            </a:r>
            <a:r>
              <a:rPr lang="en-US" dirty="0" smtClean="0">
                <a:latin typeface="+mj-lt"/>
                <a:hlinkClick r:id="rId8" tooltip="Pathogen"/>
              </a:rPr>
              <a:t>infectious agents</a:t>
            </a:r>
            <a:r>
              <a:rPr lang="en-US" dirty="0" smtClean="0">
                <a:latin typeface="+mj-lt"/>
              </a:rPr>
              <a:t>. Other cancer-promoting genetic abnormalities may randomly occur through errors in </a:t>
            </a:r>
            <a:r>
              <a:rPr lang="en-US" dirty="0" smtClean="0">
                <a:latin typeface="+mj-lt"/>
                <a:hlinkClick r:id="rId9" tooltip="DNA replication"/>
              </a:rPr>
              <a:t>DNA replication</a:t>
            </a:r>
            <a:r>
              <a:rPr lang="en-US" dirty="0" smtClean="0">
                <a:latin typeface="+mj-lt"/>
              </a:rPr>
              <a:t>, or are </a:t>
            </a:r>
            <a:r>
              <a:rPr lang="en-US" dirty="0" smtClean="0">
                <a:latin typeface="+mj-lt"/>
                <a:hlinkClick r:id="rId10" tooltip="Genetic disorder"/>
              </a:rPr>
              <a:t>inherited</a:t>
            </a:r>
            <a:r>
              <a:rPr lang="en-US" dirty="0" smtClean="0">
                <a:latin typeface="+mj-lt"/>
              </a:rPr>
              <a:t>, and thus present in all cells from birth. The </a:t>
            </a:r>
            <a:r>
              <a:rPr lang="en-US" dirty="0" smtClean="0">
                <a:latin typeface="+mj-lt"/>
                <a:hlinkClick r:id="rId11" tooltip="Heritability"/>
              </a:rPr>
              <a:t>heritability</a:t>
            </a:r>
            <a:r>
              <a:rPr lang="en-US" dirty="0" smtClean="0">
                <a:latin typeface="+mj-lt"/>
              </a:rPr>
              <a:t> of cancers is usually affected by complex interactions between carcinogens and the host's </a:t>
            </a:r>
            <a:r>
              <a:rPr lang="en-US" dirty="0" smtClean="0">
                <a:latin typeface="+mj-lt"/>
                <a:hlinkClick r:id="rId2" tooltip="Genome"/>
              </a:rPr>
              <a:t>genome</a:t>
            </a:r>
            <a:r>
              <a:rPr lang="en-US" dirty="0" smtClean="0">
                <a:latin typeface="+mj-lt"/>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Genes - the DNA type</a:t>
            </a:r>
            <a:br>
              <a:rPr lang="en-US" b="1" dirty="0" smtClean="0"/>
            </a:br>
            <a:endParaRPr lang="en-US" dirty="0" smtClean="0"/>
          </a:p>
        </p:txBody>
      </p:sp>
      <p:sp>
        <p:nvSpPr>
          <p:cNvPr id="10243" name="Content Placeholder 2"/>
          <p:cNvSpPr>
            <a:spLocks noGrp="1"/>
          </p:cNvSpPr>
          <p:nvPr>
            <p:ph idx="1"/>
          </p:nvPr>
        </p:nvSpPr>
        <p:spPr>
          <a:xfrm>
            <a:off x="457200" y="914400"/>
            <a:ext cx="8229600" cy="5638800"/>
          </a:xfrm>
        </p:spPr>
        <p:txBody>
          <a:bodyPr/>
          <a:lstStyle/>
          <a:p>
            <a:pPr algn="just" eaLnBrk="1" hangingPunct="1"/>
            <a:r>
              <a:rPr lang="en-US" sz="2400" dirty="0" smtClean="0"/>
              <a:t>Cells can experience uncontrolled growth if there are damages or mutations to DNA, and therefore, damage to the genes involved in cell division. Four key types of gene are responsible for the cell division process: </a:t>
            </a:r>
            <a:r>
              <a:rPr lang="en-US" sz="2400" dirty="0" err="1" smtClean="0"/>
              <a:t>oncogenes</a:t>
            </a:r>
            <a:r>
              <a:rPr lang="en-US" sz="2400" dirty="0" smtClean="0"/>
              <a:t> tell cells when to divide, tumor suppressor genes tell cells when not to divide, suicide genes control apoptosis and tell the cell to kill itself if something goes wrong, and DNA-repair genes instruct a cell to repair damaged DNA.</a:t>
            </a:r>
          </a:p>
          <a:p>
            <a:pPr algn="just" eaLnBrk="1" hangingPunct="1">
              <a:buFont typeface="Arial" charset="0"/>
              <a:buNone/>
            </a:pPr>
            <a:endParaRPr lang="en-US" sz="2400" dirty="0" smtClean="0"/>
          </a:p>
          <a:p>
            <a:pPr algn="just" eaLnBrk="1" hangingPunct="1"/>
            <a:r>
              <a:rPr lang="en-US" sz="2400" dirty="0" smtClean="0"/>
              <a:t>Cancer occurs when a cell's gene mutations make the cell unable to correct DNA damage and unable to commit suicide. Similarly, cancer is a result of mutations that inhibit </a:t>
            </a:r>
            <a:r>
              <a:rPr lang="en-US" sz="2400" dirty="0" err="1" smtClean="0"/>
              <a:t>oncogene</a:t>
            </a:r>
            <a:r>
              <a:rPr lang="en-US" sz="2400" dirty="0" smtClean="0"/>
              <a:t> and tumor suppressor gene function, leading to uncontrollable cell growth.</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362</TotalTime>
  <Words>2987</Words>
  <Application>Microsoft Office PowerPoint</Application>
  <PresentationFormat>On-screen Show (4:3)</PresentationFormat>
  <Paragraphs>131</Paragraphs>
  <Slides>46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46</vt:i4>
      </vt:variant>
    </vt:vector>
  </HeadingPairs>
  <TitlesOfParts>
    <vt:vector size="50" baseType="lpstr">
      <vt:lpstr>Arial</vt:lpstr>
      <vt:lpstr>Calibri</vt:lpstr>
      <vt:lpstr>Wingdings</vt:lpstr>
      <vt:lpstr>Office Theme</vt:lpstr>
      <vt:lpstr>What is Cancer? </vt:lpstr>
      <vt:lpstr>CANCER</vt:lpstr>
      <vt:lpstr>Slide 3</vt:lpstr>
      <vt:lpstr>Slide 4</vt:lpstr>
      <vt:lpstr>Slide 5</vt:lpstr>
      <vt:lpstr>Slide 6</vt:lpstr>
      <vt:lpstr>Slide 7</vt:lpstr>
      <vt:lpstr>Slide 8</vt:lpstr>
      <vt:lpstr>Genes - the DNA type </vt:lpstr>
      <vt:lpstr>Carcinogens </vt:lpstr>
      <vt:lpstr>Genes - the family type </vt:lpstr>
      <vt:lpstr>Ionizing radiation </vt:lpstr>
      <vt:lpstr>Infection </vt:lpstr>
      <vt:lpstr>Hormonal imbalances </vt:lpstr>
      <vt:lpstr>Immune system dysfunction </vt:lpstr>
      <vt:lpstr>Other medical factors </vt:lpstr>
      <vt:lpstr>What are the symptoms of cancer? </vt:lpstr>
      <vt:lpstr>Slide 18</vt:lpstr>
      <vt:lpstr>Pathophysiology </vt:lpstr>
      <vt:lpstr>How is cancer classified? </vt:lpstr>
      <vt:lpstr>Slide 21</vt:lpstr>
      <vt:lpstr>Slide 22</vt:lpstr>
      <vt:lpstr>Slide 23</vt:lpstr>
      <vt:lpstr>Slide 24</vt:lpstr>
      <vt:lpstr>Slide 25</vt:lpstr>
      <vt:lpstr>Slide 26</vt:lpstr>
      <vt:lpstr>How is cancer diagnosed and staged? </vt:lpstr>
      <vt:lpstr>Slide 28</vt:lpstr>
      <vt:lpstr>Slide 29</vt:lpstr>
      <vt:lpstr>How is cancer treated? </vt:lpstr>
      <vt:lpstr>Surgery </vt:lpstr>
      <vt:lpstr>Radiation </vt:lpstr>
      <vt:lpstr>Slide 33</vt:lpstr>
      <vt:lpstr>Chemotherapy </vt:lpstr>
      <vt:lpstr>Slide 35</vt:lpstr>
      <vt:lpstr>Slide 36</vt:lpstr>
      <vt:lpstr>Slide 37</vt:lpstr>
      <vt:lpstr>Slide 38</vt:lpstr>
      <vt:lpstr>Immunotherapy </vt:lpstr>
      <vt:lpstr>Hormone therapy </vt:lpstr>
      <vt:lpstr>Gene therapy </vt:lpstr>
      <vt:lpstr>How can cancer be prevented? </vt:lpstr>
      <vt:lpstr>Slide 43</vt:lpstr>
      <vt:lpstr>Slide 44</vt:lpstr>
      <vt:lpstr>Slide 45</vt:lpstr>
      <vt:lpstr>Slide 46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subject>Curative and Rehabilitative Nursing Care Management 2 LEC</dc:subject>
  <dc:creator>Jessie Mendez</dc:creator>
  <cp:keywords>Medical-Surgical Nursing 2 </cp:keywords>
  <dc:description>....
Lecture Notes from Sir Jessie Mendez
....
by:
mikEL rlh mantong
&lt;&lt;'\--_--/'&gt;&gt;
....
</dc:description>
  <cp:lastModifiedBy>mikEL rlh mantong</cp:lastModifiedBy>
  <cp:revision>21</cp:revision>
  <dcterms:created xsi:type="dcterms:W3CDTF">2010-09-19T03:10:24Z</dcterms:created>
  <dcterms:modified xsi:type="dcterms:W3CDTF">2010-09-28T12:50:13Z</dcterms:modified>
  <cp:category>Lecture Notes</cp:category>
</cp:coreProperties>
</file>

<file path=docProps/custom.xml><?xml version="1.0" encoding="utf-8"?>
<Properties xmlns="http://schemas.openxmlformats.org/officeDocument/2006/custom-properties" xmlns:vt="http://schemas.openxmlformats.org/officeDocument/2006/docPropsVTypes">
  <property fmtid="{64440492-4C8B-11D1-8B70-080036B11A03}" pid="4">
    <vt:lpwstr>4th Year, 1st Semester</vt:lpwstr>
  </property>
</Properties>
</file>